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0"/>
  </p:notesMasterIdLst>
  <p:sldIdLst>
    <p:sldId id="261" r:id="rId2"/>
    <p:sldId id="303" r:id="rId3"/>
    <p:sldId id="289" r:id="rId4"/>
    <p:sldId id="290" r:id="rId5"/>
    <p:sldId id="292" r:id="rId6"/>
    <p:sldId id="266" r:id="rId7"/>
    <p:sldId id="270" r:id="rId8"/>
    <p:sldId id="302" r:id="rId9"/>
    <p:sldId id="288" r:id="rId10"/>
    <p:sldId id="304" r:id="rId11"/>
    <p:sldId id="305" r:id="rId12"/>
    <p:sldId id="306" r:id="rId13"/>
    <p:sldId id="309" r:id="rId14"/>
    <p:sldId id="316" r:id="rId15"/>
    <p:sldId id="315" r:id="rId16"/>
    <p:sldId id="307" r:id="rId17"/>
    <p:sldId id="308"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8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71554-E33E-4661-9610-4BA9BB84AEF2}" v="85" dt="2024-04-21T16:38:16.067"/>
    <p1510:client id="{C8E88D89-D9BA-4AF9-A386-C16D2697A7D3}" v="1" dt="2024-04-21T16:38:4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95FC-9FEF-4BB2-A643-1211E6480999}"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5096A-7332-4EF5-826A-75B6AB7C43B1}" type="slidenum">
              <a:rPr lang="en-US" smtClean="0"/>
              <a:t>‹#›</a:t>
            </a:fld>
            <a:endParaRPr lang="en-US"/>
          </a:p>
        </p:txBody>
      </p:sp>
    </p:spTree>
    <p:extLst>
      <p:ext uri="{BB962C8B-B14F-4D97-AF65-F5344CB8AC3E}">
        <p14:creationId xmlns:p14="http://schemas.microsoft.com/office/powerpoint/2010/main" val="83880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1</a:t>
            </a:fld>
            <a:endParaRPr lang="en-US"/>
          </a:p>
        </p:txBody>
      </p:sp>
    </p:spTree>
    <p:extLst>
      <p:ext uri="{BB962C8B-B14F-4D97-AF65-F5344CB8AC3E}">
        <p14:creationId xmlns:p14="http://schemas.microsoft.com/office/powerpoint/2010/main" val="410769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Iac</a:t>
            </a:r>
            <a:r>
              <a:rPr lang="en-US"/>
              <a:t> -&gt; </a:t>
            </a:r>
            <a:r>
              <a:rPr lang="en-US" err="1"/>
              <a:t>GitOps</a:t>
            </a:r>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6</a:t>
            </a:fld>
            <a:endParaRPr lang="en-US"/>
          </a:p>
        </p:txBody>
      </p:sp>
    </p:spTree>
    <p:extLst>
      <p:ext uri="{BB962C8B-B14F-4D97-AF65-F5344CB8AC3E}">
        <p14:creationId xmlns:p14="http://schemas.microsoft.com/office/powerpoint/2010/main" val="138552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Kubernetes has an ace up its sleeve that makes it even more useful, powerful, and flexible. That ace is called an </a:t>
            </a:r>
            <a:r>
              <a:rPr lang="en-US" sz="1200" b="1" i="0">
                <a:solidFill>
                  <a:schemeClr val="tx1">
                    <a:lumMod val="75000"/>
                    <a:lumOff val="25000"/>
                  </a:schemeClr>
                </a:solidFill>
                <a:effectLst/>
                <a:highlight>
                  <a:srgbClr val="FDFDFD"/>
                </a:highlight>
              </a:rPr>
              <a:t>Operator</a:t>
            </a:r>
            <a:r>
              <a:rPr lang="en-US" sz="1200" b="0" i="0">
                <a:solidFill>
                  <a:schemeClr val="tx1">
                    <a:lumMod val="75000"/>
                    <a:lumOff val="25000"/>
                  </a:schemeClr>
                </a:solidFill>
                <a:effectLst/>
                <a:highlight>
                  <a:srgbClr val="FDFDFD"/>
                </a:highlight>
              </a:rPr>
              <a:t>. Operators exist because Kubernetes was designed from the beginning for automation, which is built directly into the very heart of the software. In fact, Kubernetes allows users to automate the deployment and execution of workloads, and also the way that Kubernetes does these things.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This is why Operators are so powerful: they enable complex clusters and systems to operate automatically based on a set of patterns and principles. </a:t>
            </a:r>
            <a:r>
              <a:rPr lang="en-US" sz="1200" b="1" i="0">
                <a:solidFill>
                  <a:schemeClr val="tx1">
                    <a:lumMod val="75000"/>
                    <a:lumOff val="25000"/>
                  </a:schemeClr>
                </a:solidFill>
                <a:effectLst/>
                <a:highlight>
                  <a:srgbClr val="FDFDFD"/>
                </a:highlight>
              </a:rPr>
              <a:t>In short, Operators are patterns that extend the behavior of the cluster</a:t>
            </a:r>
            <a:r>
              <a:rPr lang="en-US" sz="1200" b="0" i="0">
                <a:solidFill>
                  <a:schemeClr val="tx1">
                    <a:lumMod val="75000"/>
                    <a:lumOff val="25000"/>
                  </a:schemeClr>
                </a:solidFill>
                <a:effectLst/>
                <a:highlight>
                  <a:srgbClr val="FDFDFD"/>
                </a:highlight>
              </a:rPr>
              <a:t> without changing the Kubernetes code. Its APIs act as custom resource controllers.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To understand the purpose of an Operator, </a:t>
            </a:r>
            <a:r>
              <a:rPr lang="en-US" sz="1200" b="1" i="0">
                <a:solidFill>
                  <a:schemeClr val="tx1">
                    <a:lumMod val="75000"/>
                    <a:lumOff val="25000"/>
                  </a:schemeClr>
                </a:solidFill>
                <a:effectLst/>
                <a:highlight>
                  <a:srgbClr val="FDFDFD"/>
                </a:highlight>
              </a:rPr>
              <a:t>we must first understand what it is</a:t>
            </a:r>
            <a:r>
              <a:rPr lang="en-US" sz="1200" b="0" i="0">
                <a:solidFill>
                  <a:schemeClr val="tx1">
                    <a:lumMod val="75000"/>
                    <a:lumOff val="25000"/>
                  </a:schemeClr>
                </a:solidFill>
                <a:effectLst/>
                <a:highlight>
                  <a:srgbClr val="FDFDFD"/>
                </a:highlight>
              </a:rPr>
              <a:t>. Then, we can understand how Kubernetes works and why Operators are so useful.</a:t>
            </a:r>
          </a:p>
          <a:p>
            <a:endParaRPr lang="da-DK"/>
          </a:p>
          <a:p>
            <a:endParaRPr lang="da-DK"/>
          </a:p>
        </p:txBody>
      </p:sp>
      <p:sp>
        <p:nvSpPr>
          <p:cNvPr id="4" name="Slide Number Placeholder 3"/>
          <p:cNvSpPr>
            <a:spLocks noGrp="1"/>
          </p:cNvSpPr>
          <p:nvPr>
            <p:ph type="sldNum" sz="quarter" idx="5"/>
          </p:nvPr>
        </p:nvSpPr>
        <p:spPr/>
        <p:txBody>
          <a:bodyPr/>
          <a:lstStyle/>
          <a:p>
            <a:fld id="{B6E5096A-7332-4EF5-826A-75B6AB7C43B1}" type="slidenum">
              <a:rPr lang="en-US" smtClean="0"/>
              <a:t>11</a:t>
            </a:fld>
            <a:endParaRPr lang="en-US"/>
          </a:p>
        </p:txBody>
      </p:sp>
    </p:spTree>
    <p:extLst>
      <p:ext uri="{BB962C8B-B14F-4D97-AF65-F5344CB8AC3E}">
        <p14:creationId xmlns:p14="http://schemas.microsoft.com/office/powerpoint/2010/main" val="2660401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9515299-98D0-42C0-B8F4-021ACAC1CD10}"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9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916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5636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503084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77128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15299-98D0-42C0-B8F4-021ACAC1CD10}"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515299-98D0-42C0-B8F4-021ACAC1CD10}"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18155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515299-98D0-42C0-B8F4-021ACAC1CD10}" type="datetimeFigureOut">
              <a:rPr lang="en-US" smtClean="0"/>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535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515299-98D0-42C0-B8F4-021ACAC1CD10}" type="datetimeFigureOut">
              <a:rPr lang="en-US" smtClean="0"/>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22360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515299-98D0-42C0-B8F4-021ACAC1CD10}" type="datetimeFigureOut">
              <a:rPr lang="en-US" smtClean="0"/>
              <a:t>9/19/2024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383688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515299-98D0-42C0-B8F4-021ACAC1CD10}" type="datetimeFigureOut">
              <a:rPr lang="en-US" smtClean="0"/>
              <a:t>9/19/2024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9E3AD4F-7251-4C47-A362-C94BDF7559B0}" type="slidenum">
              <a:rPr lang="en-US" smtClean="0"/>
              <a:t>‹#›</a:t>
            </a:fld>
            <a:endParaRPr lang="en-US"/>
          </a:p>
        </p:txBody>
      </p:sp>
    </p:spTree>
    <p:extLst>
      <p:ext uri="{BB962C8B-B14F-4D97-AF65-F5344CB8AC3E}">
        <p14:creationId xmlns:p14="http://schemas.microsoft.com/office/powerpoint/2010/main" val="278344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15299-98D0-42C0-B8F4-021ACAC1CD10}" type="datetimeFigureOut">
              <a:rPr lang="en-US" smtClean="0"/>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04442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515299-98D0-42C0-B8F4-021ACAC1CD10}" type="datetimeFigureOut">
              <a:rPr lang="en-US" smtClean="0"/>
              <a:t>9/19/2024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9E3AD4F-7251-4C47-A362-C94BDF7559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239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0.pn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8" name="Rectangle 127">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0" name="Straight Connector 129">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2" name="Rectangle 131">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D108E5A-242E-187E-8380-E559ACD40009}"/>
              </a:ext>
            </a:extLst>
          </p:cNvPr>
          <p:cNvSpPr>
            <a:spLocks noGrp="1"/>
          </p:cNvSpPr>
          <p:nvPr>
            <p:ph type="ctrTitle"/>
          </p:nvPr>
        </p:nvSpPr>
        <p:spPr>
          <a:xfrm>
            <a:off x="6324599" y="1978243"/>
            <a:ext cx="5127171" cy="1450757"/>
          </a:xfrm>
        </p:spPr>
        <p:txBody>
          <a:bodyPr vert="horz" lIns="91440" tIns="45720" rIns="91440" bIns="45720" rtlCol="0" anchor="b">
            <a:normAutofit fontScale="90000"/>
          </a:bodyPr>
          <a:lstStyle/>
          <a:p>
            <a:pPr>
              <a:lnSpc>
                <a:spcPct val="85000"/>
              </a:lnSpc>
            </a:pPr>
            <a:r>
              <a:rPr lang="en-US" sz="4800" b="1">
                <a:solidFill>
                  <a:schemeClr val="tx1">
                    <a:lumMod val="75000"/>
                    <a:lumOff val="25000"/>
                  </a:schemeClr>
                </a:solidFill>
              </a:rPr>
              <a:t>Saxo Service Blueprint: Present and Future </a:t>
            </a:r>
          </a:p>
        </p:txBody>
      </p:sp>
      <p:pic>
        <p:nvPicPr>
          <p:cNvPr id="2" name="Picture 1">
            <a:extLst>
              <a:ext uri="{FF2B5EF4-FFF2-40B4-BE49-F238E27FC236}">
                <a16:creationId xmlns:a16="http://schemas.microsoft.com/office/drawing/2014/main" id="{5CF060C9-BDB3-5D21-89F6-68492D2C4D14}"/>
              </a:ext>
            </a:extLst>
          </p:cNvPr>
          <p:cNvPicPr>
            <a:picLocks noChangeAspect="1"/>
          </p:cNvPicPr>
          <p:nvPr/>
        </p:nvPicPr>
        <p:blipFill rotWithShape="1">
          <a:blip r:embed="rId3"/>
          <a:srcRect l="24333" r="7111" b="-2"/>
          <a:stretch/>
        </p:blipFill>
        <p:spPr>
          <a:xfrm>
            <a:off x="643192" y="1032414"/>
            <a:ext cx="5451627" cy="4473130"/>
          </a:xfrm>
          <a:prstGeom prst="rect">
            <a:avLst/>
          </a:prstGeom>
        </p:spPr>
      </p:pic>
      <p:cxnSp>
        <p:nvCxnSpPr>
          <p:cNvPr id="134" name="Straight Connector 133">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Subtitle 11">
            <a:extLst>
              <a:ext uri="{FF2B5EF4-FFF2-40B4-BE49-F238E27FC236}">
                <a16:creationId xmlns:a16="http://schemas.microsoft.com/office/drawing/2014/main" id="{906D433E-8B4E-792D-0F58-3DB817FB056B}"/>
              </a:ext>
            </a:extLst>
          </p:cNvPr>
          <p:cNvSpPr>
            <a:spLocks noGrp="1"/>
          </p:cNvSpPr>
          <p:nvPr>
            <p:ph type="subTitle" idx="1"/>
          </p:nvPr>
        </p:nvSpPr>
        <p:spPr>
          <a:xfrm>
            <a:off x="6411684" y="3701181"/>
            <a:ext cx="5127172" cy="1241110"/>
          </a:xfrm>
        </p:spPr>
        <p:txBody>
          <a:bodyPr vert="horz" lIns="0" tIns="45720" rIns="0" bIns="45720" rtlCol="0">
            <a:normAutofit/>
          </a:bodyPr>
          <a:lstStyle/>
          <a:p>
            <a:pPr>
              <a:lnSpc>
                <a:spcPct val="90000"/>
              </a:lnSpc>
              <a:spcAft>
                <a:spcPts val="600"/>
              </a:spcAft>
            </a:pPr>
            <a:r>
              <a:rPr lang="en-US" dirty="0">
                <a:solidFill>
                  <a:schemeClr val="tx1">
                    <a:lumMod val="75000"/>
                    <a:lumOff val="25000"/>
                  </a:schemeClr>
                </a:solidFill>
              </a:rPr>
              <a:t>Enterprise Foundation</a:t>
            </a:r>
          </a:p>
          <a:p>
            <a:pPr>
              <a:lnSpc>
                <a:spcPct val="90000"/>
              </a:lnSpc>
              <a:spcAft>
                <a:spcPts val="600"/>
              </a:spcAft>
            </a:pPr>
            <a:endParaRPr lang="en-US" dirty="0">
              <a:solidFill>
                <a:schemeClr val="tx1">
                  <a:lumMod val="75000"/>
                  <a:lumOff val="25000"/>
                </a:schemeClr>
              </a:solidFill>
            </a:endParaRPr>
          </a:p>
        </p:txBody>
      </p:sp>
      <p:sp>
        <p:nvSpPr>
          <p:cNvPr id="136" name="Rectangle 135">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9D0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B94C12D5-A334-47DA-595D-27D620D864CA}"/>
              </a:ext>
            </a:extLst>
          </p:cNvPr>
          <p:cNvSpPr>
            <a:spLocks noGrp="1"/>
          </p:cNvSpPr>
          <p:nvPr>
            <p:ph type="dt" sz="half" idx="4294967295"/>
          </p:nvPr>
        </p:nvSpPr>
        <p:spPr>
          <a:xfrm>
            <a:off x="1097280" y="6459785"/>
            <a:ext cx="2472271" cy="365125"/>
          </a:xfrm>
        </p:spPr>
        <p:txBody>
          <a:bodyPr vert="horz" lIns="91440" tIns="45720" rIns="91440" bIns="45720" rtlCol="0" anchor="ctr">
            <a:normAutofit/>
          </a:bodyPr>
          <a:lstStyle/>
          <a:p>
            <a:pPr defTabSz="914400">
              <a:spcAft>
                <a:spcPts val="600"/>
              </a:spcAft>
            </a:pPr>
            <a:fld id="{787B0780-DBC6-0440-878A-875C90FF6924}" type="datetime4">
              <a:rPr lang="en-US" noProof="0" smtClean="0"/>
              <a:pPr defTabSz="914400">
                <a:spcAft>
                  <a:spcPts val="600"/>
                </a:spcAft>
              </a:pPr>
              <a:t>September 19, 2024</a:t>
            </a:fld>
            <a:endParaRPr lang="en-US" noProof="0"/>
          </a:p>
        </p:txBody>
      </p:sp>
      <p:sp>
        <p:nvSpPr>
          <p:cNvPr id="3" name="Slide Number Placeholder 2">
            <a:extLst>
              <a:ext uri="{FF2B5EF4-FFF2-40B4-BE49-F238E27FC236}">
                <a16:creationId xmlns:a16="http://schemas.microsoft.com/office/drawing/2014/main" id="{834A6005-B591-B54C-12EA-1AED5734EE00}"/>
              </a:ext>
            </a:extLst>
          </p:cNvPr>
          <p:cNvSpPr>
            <a:spLocks noGrp="1"/>
          </p:cNvSpPr>
          <p:nvPr>
            <p:ph type="sldNum" sz="quarter" idx="4294967295"/>
          </p:nvPr>
        </p:nvSpPr>
        <p:spPr>
          <a:xfrm>
            <a:off x="9900458" y="6459785"/>
            <a:ext cx="1312025" cy="365125"/>
          </a:xfrm>
        </p:spPr>
        <p:txBody>
          <a:bodyPr vert="horz" lIns="91440" tIns="45720" rIns="91440" bIns="45720" rtlCol="0" anchor="ctr">
            <a:normAutofit/>
          </a:bodyPr>
          <a:lstStyle/>
          <a:p>
            <a:pPr defTabSz="914400">
              <a:spcAft>
                <a:spcPts val="600"/>
              </a:spcAft>
            </a:pPr>
            <a:fld id="{35A3A8AA-2633-49C9-9BAD-1EB96DCF18BC}" type="slidenum">
              <a:rPr lang="en-US" noProof="0"/>
              <a:pPr defTabSz="914400">
                <a:spcAft>
                  <a:spcPts val="600"/>
                </a:spcAft>
              </a:pPr>
              <a:t>1</a:t>
            </a:fld>
            <a:endParaRPr lang="en-US" noProof="0"/>
          </a:p>
        </p:txBody>
      </p:sp>
      <p:pic>
        <p:nvPicPr>
          <p:cNvPr id="5" name="Picture 2" descr="Saxo Bank Welcomes More Female Clients Across All Offices as Globally, More  Women Continue to Invest in Higher Numbers | Financial IT">
            <a:extLst>
              <a:ext uri="{FF2B5EF4-FFF2-40B4-BE49-F238E27FC236}">
                <a16:creationId xmlns:a16="http://schemas.microsoft.com/office/drawing/2014/main" id="{A93BC584-0196-72AC-E4E5-61B9969007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02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033" name="Rectangle 1032">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035" name="Straight Connector 1034">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1026" name="Picture 2" descr="blueprint-using-operator">
            <a:extLst>
              <a:ext uri="{FF2B5EF4-FFF2-40B4-BE49-F238E27FC236}">
                <a16:creationId xmlns:a16="http://schemas.microsoft.com/office/drawing/2014/main" id="{F573C94C-4F3E-1ACB-2602-AF48035128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3999" y="1256051"/>
            <a:ext cx="6275667" cy="434589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rgbClr val="4B556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2" name="Title 1">
            <a:extLst>
              <a:ext uri="{FF2B5EF4-FFF2-40B4-BE49-F238E27FC236}">
                <a16:creationId xmlns:a16="http://schemas.microsoft.com/office/drawing/2014/main" id="{541C6185-C164-7459-DECF-C97C04F23CFE}"/>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Saxo Blueprint Operators</a:t>
            </a:r>
          </a:p>
        </p:txBody>
      </p:sp>
      <p:sp>
        <p:nvSpPr>
          <p:cNvPr id="1041" name="Rectangle 1040">
            <a:extLst>
              <a:ext uri="{FF2B5EF4-FFF2-40B4-BE49-F238E27FC236}">
                <a16:creationId xmlns:a16="http://schemas.microsoft.com/office/drawing/2014/main" id="{EF9C14D5-64ED-4C3C-A0D2-6C2AE1AE9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rgbClr val="4254D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grpSp>
        <p:nvGrpSpPr>
          <p:cNvPr id="12" name="Group 11">
            <a:extLst>
              <a:ext uri="{FF2B5EF4-FFF2-40B4-BE49-F238E27FC236}">
                <a16:creationId xmlns:a16="http://schemas.microsoft.com/office/drawing/2014/main" id="{F0F2565E-D88C-76DB-B7C3-62236192E818}"/>
              </a:ext>
            </a:extLst>
          </p:cNvPr>
          <p:cNvGrpSpPr/>
          <p:nvPr/>
        </p:nvGrpSpPr>
        <p:grpSpPr>
          <a:xfrm>
            <a:off x="7743191" y="3935224"/>
            <a:ext cx="4168013" cy="1666723"/>
            <a:chOff x="1469740" y="2155977"/>
            <a:chExt cx="9234100" cy="3372337"/>
          </a:xfrm>
        </p:grpSpPr>
        <p:pic>
          <p:nvPicPr>
            <p:cNvPr id="4" name="Picture 6" descr="Government Efficiency and Accountability Review Board (GEAR) - State of  Delaware">
              <a:extLst>
                <a:ext uri="{FF2B5EF4-FFF2-40B4-BE49-F238E27FC236}">
                  <a16:creationId xmlns:a16="http://schemas.microsoft.com/office/drawing/2014/main" id="{E07FE6AF-BB2A-9902-4E53-6D3AA87FE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A7D77462-80D0-FE25-8A76-2B84B472FF22}"/>
                </a:ext>
              </a:extLst>
            </p:cNvPr>
            <p:cNvSpPr>
              <a:spLocks/>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Arrow: Left 5">
              <a:extLst>
                <a:ext uri="{FF2B5EF4-FFF2-40B4-BE49-F238E27FC236}">
                  <a16:creationId xmlns:a16="http://schemas.microsoft.com/office/drawing/2014/main" id="{E0E2716E-C4C4-0F5D-8369-634209C52738}"/>
                </a:ext>
              </a:extLst>
            </p:cNvPr>
            <p:cNvSpPr>
              <a:spLocks/>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7" name="Picture 8" descr="Rocket spaceship clipart design illustration 9394204 PNG">
              <a:extLst>
                <a:ext uri="{FF2B5EF4-FFF2-40B4-BE49-F238E27FC236}">
                  <a16:creationId xmlns:a16="http://schemas.microsoft.com/office/drawing/2014/main" id="{C650AE1A-C161-F1FC-3FE4-7278CE953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Loop Icons &amp; Symbols">
              <a:extLst>
                <a:ext uri="{FF2B5EF4-FFF2-40B4-BE49-F238E27FC236}">
                  <a16:creationId xmlns:a16="http://schemas.microsoft.com/office/drawing/2014/main" id="{1A6E134F-7802-6D2A-44D9-F0A2CDD3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Loop Icons &amp; Symbols">
              <a:extLst>
                <a:ext uri="{FF2B5EF4-FFF2-40B4-BE49-F238E27FC236}">
                  <a16:creationId xmlns:a16="http://schemas.microsoft.com/office/drawing/2014/main" id="{4AD1D327-9F4C-2037-95DD-E83C334B2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ocument Flat Circular Flat icon">
              <a:extLst>
                <a:ext uri="{FF2B5EF4-FFF2-40B4-BE49-F238E27FC236}">
                  <a16:creationId xmlns:a16="http://schemas.microsoft.com/office/drawing/2014/main" id="{15B20BB6-F7BD-2E5A-67FF-29C572FBE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9CB06D-8721-6D52-EC53-FA2E7763132C}"/>
                </a:ext>
              </a:extLst>
            </p:cNvPr>
            <p:cNvSpPr txBox="1">
              <a:spLocks/>
            </p:cNvSpPr>
            <p:nvPr/>
          </p:nvSpPr>
          <p:spPr>
            <a:xfrm>
              <a:off x="2202952" y="3006121"/>
              <a:ext cx="633315" cy="276999"/>
            </a:xfrm>
            <a:prstGeom prst="rect">
              <a:avLst/>
            </a:prstGeom>
            <a:noFill/>
          </p:spPr>
          <p:txBody>
            <a:bodyPr wrap="none" rtlCol="0">
              <a:spAutoFit/>
            </a:bodyPr>
            <a:lstStyle/>
            <a:p>
              <a:r>
                <a:rPr lang="en-US" sz="1200"/>
                <a:t>Service</a:t>
              </a:r>
            </a:p>
          </p:txBody>
        </p:sp>
      </p:gr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88C09AF6-5F7B-BBD7-241C-DA17419F95C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26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0" name="Rectangle 2099">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02" name="Rectangle 2101">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104" name="Straight Connector 2103">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06" name="Rectangle 2105">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C6185-C164-7459-DECF-C97C04F23CF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Operator Pattern</a:t>
            </a:r>
          </a:p>
        </p:txBody>
      </p:sp>
      <p:pic>
        <p:nvPicPr>
          <p:cNvPr id="2050" name="Picture 2" descr="Kubernetes Operator Design Patterns: how to make complex custom resources  user-friendly | by Vincent Hou | Medium">
            <a:extLst>
              <a:ext uri="{FF2B5EF4-FFF2-40B4-BE49-F238E27FC236}">
                <a16:creationId xmlns:a16="http://schemas.microsoft.com/office/drawing/2014/main" id="{20BC2D06-FD82-7F64-57CF-618E6FA910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33999" y="1387263"/>
            <a:ext cx="6912217" cy="3559791"/>
          </a:xfrm>
          <a:prstGeom prst="rect">
            <a:avLst/>
          </a:prstGeom>
          <a:noFill/>
          <a:extLst>
            <a:ext uri="{909E8E84-426E-40DD-AFC4-6F175D3DCCD1}">
              <a14:hiddenFill xmlns:a14="http://schemas.microsoft.com/office/drawing/2010/main">
                <a:solidFill>
                  <a:srgbClr val="FFFFFF"/>
                </a:solidFill>
              </a14:hiddenFill>
            </a:ext>
          </a:extLst>
        </p:spPr>
      </p:pic>
      <p:cxnSp>
        <p:nvCxnSpPr>
          <p:cNvPr id="2108" name="Straight Connector 2107">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10" name="Rectangle 2109">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49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2" name="Rectangle 2111">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D607E"/>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16C23B9A-2164-12EC-C396-779FDD278466}"/>
              </a:ext>
            </a:extLst>
          </p:cNvPr>
          <p:cNvSpPr txBox="1"/>
          <p:nvPr/>
        </p:nvSpPr>
        <p:spPr>
          <a:xfrm>
            <a:off x="1076432" y="2398080"/>
            <a:ext cx="2944817" cy="3471013"/>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endParaRPr lang="en-US" sz="1100" b="0" i="0">
              <a:solidFill>
                <a:schemeClr val="tx1">
                  <a:lumMod val="75000"/>
                  <a:lumOff val="25000"/>
                </a:schemeClr>
              </a:solidFill>
              <a:effectLst/>
              <a:highlight>
                <a:srgbClr val="FDFDFD"/>
              </a:highlight>
            </a:endParaRP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85EBA5A2-6262-F028-B6D5-9AAADF9282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860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038">
            <a:extLst>
              <a:ext uri="{FF2B5EF4-FFF2-40B4-BE49-F238E27FC236}">
                <a16:creationId xmlns:a16="http://schemas.microsoft.com/office/drawing/2014/main" id="{1DF8ADF6-ED12-437A-B2E6-899171324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041" name="Rectangle 1040">
            <a:extLst>
              <a:ext uri="{FF2B5EF4-FFF2-40B4-BE49-F238E27FC236}">
                <a16:creationId xmlns:a16="http://schemas.microsoft.com/office/drawing/2014/main" id="{B1F9F851-8444-448D-8731-E4B48C327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043" name="Straight Connector 1042">
            <a:extLst>
              <a:ext uri="{FF2B5EF4-FFF2-40B4-BE49-F238E27FC236}">
                <a16:creationId xmlns:a16="http://schemas.microsoft.com/office/drawing/2014/main" id="{101B8763-7870-4868-B9C5-1A0C26DE1E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45" name="Rectangle 1044">
            <a:extLst>
              <a:ext uri="{FF2B5EF4-FFF2-40B4-BE49-F238E27FC236}">
                <a16:creationId xmlns:a16="http://schemas.microsoft.com/office/drawing/2014/main" id="{8915D341-96A7-40FE-8FC9-CB6DAE98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68E63-F16C-CC78-C924-9312E504AF1E}"/>
              </a:ext>
            </a:extLst>
          </p:cNvPr>
          <p:cNvSpPr>
            <a:spLocks noGrp="1"/>
          </p:cNvSpPr>
          <p:nvPr>
            <p:ph type="title"/>
          </p:nvPr>
        </p:nvSpPr>
        <p:spPr>
          <a:xfrm>
            <a:off x="6685175" y="639097"/>
            <a:ext cx="4813072" cy="3686015"/>
          </a:xfrm>
        </p:spPr>
        <p:txBody>
          <a:bodyPr vert="horz" lIns="91440" tIns="45720" rIns="91440" bIns="45720" rtlCol="0" anchor="b">
            <a:normAutofit/>
          </a:bodyPr>
          <a:lstStyle/>
          <a:p>
            <a:r>
              <a:rPr lang="en-US" sz="6700">
                <a:solidFill>
                  <a:schemeClr val="tx1">
                    <a:lumMod val="85000"/>
                    <a:lumOff val="15000"/>
                  </a:schemeClr>
                </a:solidFill>
              </a:rPr>
              <a:t>Automation &amp; Identity Access Management</a:t>
            </a:r>
          </a:p>
        </p:txBody>
      </p:sp>
      <p:sp>
        <p:nvSpPr>
          <p:cNvPr id="1047" name="Rectangle 1046">
            <a:extLst>
              <a:ext uri="{FF2B5EF4-FFF2-40B4-BE49-F238E27FC236}">
                <a16:creationId xmlns:a16="http://schemas.microsoft.com/office/drawing/2014/main" id="{35DADC75-FB97-4DC1-AB6A-A4D11A0B2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903" y="691672"/>
            <a:ext cx="2636076" cy="2451078"/>
          </a:xfrm>
          <a:prstGeom prst="rect">
            <a:avLst/>
          </a:prstGeom>
          <a:solidFill>
            <a:srgbClr val="FFFFFF"/>
          </a:solidFill>
          <a:ln w="63500">
            <a:solidFill>
              <a:srgbClr val="31D4F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What is Kubernetes?. What is Kubernetes? | by Jaydeep Patil | Medium">
            <a:extLst>
              <a:ext uri="{FF2B5EF4-FFF2-40B4-BE49-F238E27FC236}">
                <a16:creationId xmlns:a16="http://schemas.microsoft.com/office/drawing/2014/main" id="{FE267BA8-F853-91C5-8CFD-B20F0CB591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2175" y="1355695"/>
            <a:ext cx="2305160" cy="1152580"/>
          </a:xfrm>
          <a:prstGeom prst="rect">
            <a:avLst/>
          </a:prstGeom>
          <a:noFill/>
          <a:extLst>
            <a:ext uri="{909E8E84-426E-40DD-AFC4-6F175D3DCCD1}">
              <a14:hiddenFill xmlns:a14="http://schemas.microsoft.com/office/drawing/2010/main">
                <a:solidFill>
                  <a:srgbClr val="FFFFFF"/>
                </a:solidFill>
              </a14:hiddenFill>
            </a:ext>
          </a:extLst>
        </p:spPr>
      </p:pic>
      <p:sp>
        <p:nvSpPr>
          <p:cNvPr id="1049" name="Rectangle 1048">
            <a:extLst>
              <a:ext uri="{FF2B5EF4-FFF2-40B4-BE49-F238E27FC236}">
                <a16:creationId xmlns:a16="http://schemas.microsoft.com/office/drawing/2014/main" id="{58B0B1F2-52C6-4518-B9A8-D04DF0503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9730" y="691673"/>
            <a:ext cx="2644595" cy="2451078"/>
          </a:xfrm>
          <a:prstGeom prst="rect">
            <a:avLst/>
          </a:prstGeom>
          <a:solidFill>
            <a:srgbClr val="FFFFFF"/>
          </a:solidFill>
          <a:ln w="63500">
            <a:solidFill>
              <a:srgbClr val="31D4F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log.knoldus.com/wp-content/uploads/2020/03/grpc-i...">
            <a:extLst>
              <a:ext uri="{FF2B5EF4-FFF2-40B4-BE49-F238E27FC236}">
                <a16:creationId xmlns:a16="http://schemas.microsoft.com/office/drawing/2014/main" id="{5F67372B-BF07-2995-3C4B-3DD82094D5F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14481" y="872500"/>
            <a:ext cx="2155094" cy="2155094"/>
          </a:xfrm>
          <a:prstGeom prst="rect">
            <a:avLst/>
          </a:prstGeom>
          <a:noFill/>
          <a:extLst>
            <a:ext uri="{909E8E84-426E-40DD-AFC4-6F175D3DCCD1}">
              <a14:hiddenFill xmlns:a14="http://schemas.microsoft.com/office/drawing/2010/main">
                <a:solidFill>
                  <a:srgbClr val="FFFFFF"/>
                </a:solidFill>
              </a14:hiddenFill>
            </a:ext>
          </a:extLst>
        </p:spPr>
      </p:pic>
      <p:sp>
        <p:nvSpPr>
          <p:cNvPr id="1051" name="Rectangle 1050">
            <a:extLst>
              <a:ext uri="{FF2B5EF4-FFF2-40B4-BE49-F238E27FC236}">
                <a16:creationId xmlns:a16="http://schemas.microsoft.com/office/drawing/2014/main" id="{3657498C-8B74-45A1-9488-564CD5010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903" y="3345545"/>
            <a:ext cx="2631017" cy="2481832"/>
          </a:xfrm>
          <a:prstGeom prst="rect">
            <a:avLst/>
          </a:prstGeom>
          <a:solidFill>
            <a:srgbClr val="FFFFFF"/>
          </a:solidFill>
          <a:ln w="63500">
            <a:solidFill>
              <a:srgbClr val="31D4F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Microsoft Entra Verified ID - Icewolf Blog">
            <a:extLst>
              <a:ext uri="{FF2B5EF4-FFF2-40B4-BE49-F238E27FC236}">
                <a16:creationId xmlns:a16="http://schemas.microsoft.com/office/drawing/2014/main" id="{873CBC6E-4FD9-6417-E71F-2DC57EBCBE2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2175" y="3821674"/>
            <a:ext cx="2309420" cy="1541537"/>
          </a:xfrm>
          <a:prstGeom prst="rect">
            <a:avLst/>
          </a:prstGeom>
          <a:noFill/>
          <a:extLst>
            <a:ext uri="{909E8E84-426E-40DD-AFC4-6F175D3DCCD1}">
              <a14:hiddenFill xmlns:a14="http://schemas.microsoft.com/office/drawing/2010/main">
                <a:solidFill>
                  <a:srgbClr val="FFFFFF"/>
                </a:solidFill>
              </a14:hiddenFill>
            </a:ext>
          </a:extLst>
        </p:spPr>
      </p:pic>
      <p:sp>
        <p:nvSpPr>
          <p:cNvPr id="1053" name="Rectangle 1052">
            <a:extLst>
              <a:ext uri="{FF2B5EF4-FFF2-40B4-BE49-F238E27FC236}">
                <a16:creationId xmlns:a16="http://schemas.microsoft.com/office/drawing/2014/main" id="{02557A61-0015-401D-8B61-E52C04F1B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9730" y="3336707"/>
            <a:ext cx="2644595" cy="2490670"/>
          </a:xfrm>
          <a:prstGeom prst="rect">
            <a:avLst/>
          </a:prstGeom>
          <a:solidFill>
            <a:srgbClr val="FFFFFF"/>
          </a:solidFill>
          <a:ln w="63500">
            <a:solidFill>
              <a:srgbClr val="31D4F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Kafka&quot; Icon - Download for free – Iconduck">
            <a:extLst>
              <a:ext uri="{FF2B5EF4-FFF2-40B4-BE49-F238E27FC236}">
                <a16:creationId xmlns:a16="http://schemas.microsoft.com/office/drawing/2014/main" id="{EE78BB0B-790E-2540-137B-773D2C443D54}"/>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3622077" y="4068668"/>
            <a:ext cx="2331368" cy="1066600"/>
          </a:xfrm>
          <a:prstGeom prst="rect">
            <a:avLst/>
          </a:prstGeom>
          <a:noFill/>
          <a:extLst>
            <a:ext uri="{909E8E84-426E-40DD-AFC4-6F175D3DCCD1}">
              <a14:hiddenFill xmlns:a14="http://schemas.microsoft.com/office/drawing/2010/main">
                <a:solidFill>
                  <a:srgbClr val="FFFFFF"/>
                </a:solidFill>
              </a14:hiddenFill>
            </a:ext>
          </a:extLst>
        </p:spPr>
      </p:pic>
      <p:cxnSp>
        <p:nvCxnSpPr>
          <p:cNvPr id="1055" name="Straight Connector 1054">
            <a:extLst>
              <a:ext uri="{FF2B5EF4-FFF2-40B4-BE49-F238E27FC236}">
                <a16:creationId xmlns:a16="http://schemas.microsoft.com/office/drawing/2014/main" id="{55B13D55-A4FE-4EA7-9C5A-CE90D76E60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60228"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AD5B3AEC-BD17-4EEC-8A1B-64DBAE0C7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31D4F8"/>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059" name="Rectangle 1058">
            <a:extLst>
              <a:ext uri="{FF2B5EF4-FFF2-40B4-BE49-F238E27FC236}">
                <a16:creationId xmlns:a16="http://schemas.microsoft.com/office/drawing/2014/main" id="{910609DE-59AB-44C6-82DE-3591AA59D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75C9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pic>
        <p:nvPicPr>
          <p:cNvPr id="5" name="Picture 2" descr="Saxo Bank Welcomes More Female Clients Across All Offices as Globally, More  Women Continue to Invest in Higher Numbers | Financial IT">
            <a:extLst>
              <a:ext uri="{FF2B5EF4-FFF2-40B4-BE49-F238E27FC236}">
                <a16:creationId xmlns:a16="http://schemas.microsoft.com/office/drawing/2014/main" id="{796235A2-91F9-6016-4F7B-C2D01800F9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926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8E62-6DFA-F39B-F9C4-CCAF27AFC629}"/>
              </a:ext>
            </a:extLst>
          </p:cNvPr>
          <p:cNvSpPr>
            <a:spLocks noGrp="1"/>
          </p:cNvSpPr>
          <p:nvPr>
            <p:ph type="title"/>
          </p:nvPr>
        </p:nvSpPr>
        <p:spPr/>
        <p:txBody>
          <a:bodyPr/>
          <a:lstStyle/>
          <a:p>
            <a:r>
              <a:rPr lang="da-DK" dirty="0" err="1"/>
              <a:t>Organizational</a:t>
            </a:r>
            <a:r>
              <a:rPr lang="da-DK" dirty="0"/>
              <a:t> </a:t>
            </a:r>
            <a:r>
              <a:rPr lang="da-DK" dirty="0" err="1"/>
              <a:t>Structure</a:t>
            </a:r>
            <a:endParaRPr lang="da-DK" dirty="0"/>
          </a:p>
        </p:txBody>
      </p:sp>
      <p:sp>
        <p:nvSpPr>
          <p:cNvPr id="6" name="Rectangle 5">
            <a:extLst>
              <a:ext uri="{FF2B5EF4-FFF2-40B4-BE49-F238E27FC236}">
                <a16:creationId xmlns:a16="http://schemas.microsoft.com/office/drawing/2014/main" id="{A80CDB1E-0BCD-1C3E-64ED-21DB6EE2CD98}"/>
              </a:ext>
            </a:extLst>
          </p:cNvPr>
          <p:cNvSpPr/>
          <p:nvPr/>
        </p:nvSpPr>
        <p:spPr>
          <a:xfrm>
            <a:off x="3427445" y="4976080"/>
            <a:ext cx="2668555" cy="1119674"/>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CCoE</a:t>
            </a:r>
            <a:endParaRPr lang="da-DK" dirty="0"/>
          </a:p>
        </p:txBody>
      </p:sp>
      <p:sp>
        <p:nvSpPr>
          <p:cNvPr id="9" name="Rectangle 8">
            <a:extLst>
              <a:ext uri="{FF2B5EF4-FFF2-40B4-BE49-F238E27FC236}">
                <a16:creationId xmlns:a16="http://schemas.microsoft.com/office/drawing/2014/main" id="{870BE6C5-674A-38D8-ADDA-8B921F01CBC0}"/>
              </a:ext>
            </a:extLst>
          </p:cNvPr>
          <p:cNvSpPr/>
          <p:nvPr/>
        </p:nvSpPr>
        <p:spPr>
          <a:xfrm>
            <a:off x="6295885" y="4976080"/>
            <a:ext cx="2668555" cy="111967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Server Service</a:t>
            </a:r>
          </a:p>
        </p:txBody>
      </p:sp>
      <p:sp>
        <p:nvSpPr>
          <p:cNvPr id="12" name="Rectangle 11">
            <a:extLst>
              <a:ext uri="{FF2B5EF4-FFF2-40B4-BE49-F238E27FC236}">
                <a16:creationId xmlns:a16="http://schemas.microsoft.com/office/drawing/2014/main" id="{12ED4032-238A-847C-8942-DD01E7B8F14B}"/>
              </a:ext>
            </a:extLst>
          </p:cNvPr>
          <p:cNvSpPr/>
          <p:nvPr/>
        </p:nvSpPr>
        <p:spPr>
          <a:xfrm>
            <a:off x="3427446" y="3688979"/>
            <a:ext cx="5536994" cy="1119674"/>
          </a:xfrm>
          <a:prstGeom prst="rect">
            <a:avLst/>
          </a:prstGeom>
          <a:solidFill>
            <a:schemeClr val="tx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a-DK" dirty="0"/>
              <a:t>Container Platform Engineering</a:t>
            </a:r>
          </a:p>
        </p:txBody>
      </p:sp>
      <p:sp>
        <p:nvSpPr>
          <p:cNvPr id="13" name="Rectangle 12">
            <a:extLst>
              <a:ext uri="{FF2B5EF4-FFF2-40B4-BE49-F238E27FC236}">
                <a16:creationId xmlns:a16="http://schemas.microsoft.com/office/drawing/2014/main" id="{0E05F9C6-2ACB-CDF2-2BDA-D54B7095C402}"/>
              </a:ext>
            </a:extLst>
          </p:cNvPr>
          <p:cNvSpPr/>
          <p:nvPr/>
        </p:nvSpPr>
        <p:spPr>
          <a:xfrm>
            <a:off x="3427445" y="2397043"/>
            <a:ext cx="1714923" cy="11196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14" name="Rectangle 13">
            <a:extLst>
              <a:ext uri="{FF2B5EF4-FFF2-40B4-BE49-F238E27FC236}">
                <a16:creationId xmlns:a16="http://schemas.microsoft.com/office/drawing/2014/main" id="{B28AAA4C-ADC3-1402-5DC3-60F88CD08855}"/>
              </a:ext>
            </a:extLst>
          </p:cNvPr>
          <p:cNvSpPr/>
          <p:nvPr/>
        </p:nvSpPr>
        <p:spPr>
          <a:xfrm>
            <a:off x="5269018" y="2397043"/>
            <a:ext cx="1714923" cy="11196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a-DK" dirty="0"/>
              <a:t>Data</a:t>
            </a:r>
          </a:p>
        </p:txBody>
      </p:sp>
      <p:sp>
        <p:nvSpPr>
          <p:cNvPr id="15" name="Rectangle 14">
            <a:extLst>
              <a:ext uri="{FF2B5EF4-FFF2-40B4-BE49-F238E27FC236}">
                <a16:creationId xmlns:a16="http://schemas.microsoft.com/office/drawing/2014/main" id="{322B2A43-C802-A11B-7C69-10F4E5CF3945}"/>
              </a:ext>
            </a:extLst>
          </p:cNvPr>
          <p:cNvSpPr/>
          <p:nvPr/>
        </p:nvSpPr>
        <p:spPr>
          <a:xfrm>
            <a:off x="7110591" y="2397043"/>
            <a:ext cx="1853849" cy="11196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a-DK" dirty="0"/>
              <a:t>App…</a:t>
            </a:r>
          </a:p>
        </p:txBody>
      </p:sp>
      <p:pic>
        <p:nvPicPr>
          <p:cNvPr id="16" name="Picture 2" descr="Saxo Bank Welcomes More Female Clients Across All Offices as Globally, More  Women Continue to Invest in Higher Numbers | Financial IT">
            <a:extLst>
              <a:ext uri="{FF2B5EF4-FFF2-40B4-BE49-F238E27FC236}">
                <a16:creationId xmlns:a16="http://schemas.microsoft.com/office/drawing/2014/main" id="{981EEEAA-AD99-E4E5-D04E-884A9F3D5F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369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8E62-6DFA-F39B-F9C4-CCAF27AFC629}"/>
              </a:ext>
            </a:extLst>
          </p:cNvPr>
          <p:cNvSpPr>
            <a:spLocks noGrp="1"/>
          </p:cNvSpPr>
          <p:nvPr>
            <p:ph type="title"/>
          </p:nvPr>
        </p:nvSpPr>
        <p:spPr/>
        <p:txBody>
          <a:bodyPr/>
          <a:lstStyle/>
          <a:p>
            <a:r>
              <a:rPr lang="da-DK" dirty="0" err="1"/>
              <a:t>Organizational</a:t>
            </a:r>
            <a:r>
              <a:rPr lang="da-DK" dirty="0"/>
              <a:t> </a:t>
            </a:r>
            <a:r>
              <a:rPr lang="da-DK" dirty="0" err="1"/>
              <a:t>Structure</a:t>
            </a:r>
            <a:endParaRPr lang="da-DK" dirty="0"/>
          </a:p>
        </p:txBody>
      </p:sp>
      <p:sp>
        <p:nvSpPr>
          <p:cNvPr id="6" name="Rectangle 5">
            <a:extLst>
              <a:ext uri="{FF2B5EF4-FFF2-40B4-BE49-F238E27FC236}">
                <a16:creationId xmlns:a16="http://schemas.microsoft.com/office/drawing/2014/main" id="{A80CDB1E-0BCD-1C3E-64ED-21DB6EE2CD98}"/>
              </a:ext>
            </a:extLst>
          </p:cNvPr>
          <p:cNvSpPr/>
          <p:nvPr/>
        </p:nvSpPr>
        <p:spPr>
          <a:xfrm>
            <a:off x="3409239" y="4976080"/>
            <a:ext cx="2668555" cy="1119674"/>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CCoE</a:t>
            </a:r>
            <a:endParaRPr lang="da-DK" dirty="0"/>
          </a:p>
        </p:txBody>
      </p:sp>
      <p:sp>
        <p:nvSpPr>
          <p:cNvPr id="9" name="Rectangle 8">
            <a:extLst>
              <a:ext uri="{FF2B5EF4-FFF2-40B4-BE49-F238E27FC236}">
                <a16:creationId xmlns:a16="http://schemas.microsoft.com/office/drawing/2014/main" id="{870BE6C5-674A-38D8-ADDA-8B921F01CBC0}"/>
              </a:ext>
            </a:extLst>
          </p:cNvPr>
          <p:cNvSpPr/>
          <p:nvPr/>
        </p:nvSpPr>
        <p:spPr>
          <a:xfrm>
            <a:off x="6295885" y="4976080"/>
            <a:ext cx="2668555" cy="111967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Server Service</a:t>
            </a:r>
          </a:p>
        </p:txBody>
      </p:sp>
      <p:sp>
        <p:nvSpPr>
          <p:cNvPr id="12" name="Rectangle 11">
            <a:extLst>
              <a:ext uri="{FF2B5EF4-FFF2-40B4-BE49-F238E27FC236}">
                <a16:creationId xmlns:a16="http://schemas.microsoft.com/office/drawing/2014/main" id="{12ED4032-238A-847C-8942-DD01E7B8F14B}"/>
              </a:ext>
            </a:extLst>
          </p:cNvPr>
          <p:cNvSpPr/>
          <p:nvPr/>
        </p:nvSpPr>
        <p:spPr>
          <a:xfrm>
            <a:off x="522594" y="4976080"/>
            <a:ext cx="2668554" cy="1119674"/>
          </a:xfrm>
          <a:prstGeom prst="rect">
            <a:avLst/>
          </a:prstGeom>
          <a:solidFill>
            <a:schemeClr val="tx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a-DK" dirty="0"/>
              <a:t>Container Platform Engineering</a:t>
            </a:r>
          </a:p>
        </p:txBody>
      </p:sp>
      <p:sp>
        <p:nvSpPr>
          <p:cNvPr id="13" name="Rectangle 12">
            <a:extLst>
              <a:ext uri="{FF2B5EF4-FFF2-40B4-BE49-F238E27FC236}">
                <a16:creationId xmlns:a16="http://schemas.microsoft.com/office/drawing/2014/main" id="{0E05F9C6-2ACB-CDF2-2BDA-D54B7095C402}"/>
              </a:ext>
            </a:extLst>
          </p:cNvPr>
          <p:cNvSpPr/>
          <p:nvPr/>
        </p:nvSpPr>
        <p:spPr>
          <a:xfrm>
            <a:off x="4650424" y="3355172"/>
            <a:ext cx="1714923" cy="11196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14" name="Rectangle 13">
            <a:extLst>
              <a:ext uri="{FF2B5EF4-FFF2-40B4-BE49-F238E27FC236}">
                <a16:creationId xmlns:a16="http://schemas.microsoft.com/office/drawing/2014/main" id="{B28AAA4C-ADC3-1402-5DC3-60F88CD08855}"/>
              </a:ext>
            </a:extLst>
          </p:cNvPr>
          <p:cNvSpPr/>
          <p:nvPr/>
        </p:nvSpPr>
        <p:spPr>
          <a:xfrm>
            <a:off x="9182531" y="4976080"/>
            <a:ext cx="1714923" cy="11196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a-DK" dirty="0"/>
              <a:t>Data</a:t>
            </a:r>
          </a:p>
        </p:txBody>
      </p:sp>
      <p:sp>
        <p:nvSpPr>
          <p:cNvPr id="15" name="Rectangle 14">
            <a:extLst>
              <a:ext uri="{FF2B5EF4-FFF2-40B4-BE49-F238E27FC236}">
                <a16:creationId xmlns:a16="http://schemas.microsoft.com/office/drawing/2014/main" id="{322B2A43-C802-A11B-7C69-10F4E5CF3945}"/>
              </a:ext>
            </a:extLst>
          </p:cNvPr>
          <p:cNvSpPr/>
          <p:nvPr/>
        </p:nvSpPr>
        <p:spPr>
          <a:xfrm>
            <a:off x="4580962" y="1823318"/>
            <a:ext cx="1853849" cy="11196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a-DK" dirty="0"/>
              <a:t>App…</a:t>
            </a:r>
          </a:p>
        </p:txBody>
      </p:sp>
      <p:cxnSp>
        <p:nvCxnSpPr>
          <p:cNvPr id="4" name="Straight Arrow Connector 3">
            <a:extLst>
              <a:ext uri="{FF2B5EF4-FFF2-40B4-BE49-F238E27FC236}">
                <a16:creationId xmlns:a16="http://schemas.microsoft.com/office/drawing/2014/main" id="{49B952DF-469C-1F4F-ED85-A21DDA1FB9D5}"/>
              </a:ext>
            </a:extLst>
          </p:cNvPr>
          <p:cNvCxnSpPr>
            <a:stCxn id="12" idx="0"/>
          </p:cNvCxnSpPr>
          <p:nvPr/>
        </p:nvCxnSpPr>
        <p:spPr>
          <a:xfrm flipV="1">
            <a:off x="1856871" y="4409038"/>
            <a:ext cx="2805664" cy="567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BD31982-9F45-4094-7BA1-4F12B52A8EAB}"/>
              </a:ext>
            </a:extLst>
          </p:cNvPr>
          <p:cNvCxnSpPr>
            <a:stCxn id="6" idx="0"/>
            <a:endCxn id="13" idx="2"/>
          </p:cNvCxnSpPr>
          <p:nvPr/>
        </p:nvCxnSpPr>
        <p:spPr>
          <a:xfrm flipV="1">
            <a:off x="4743517" y="4474846"/>
            <a:ext cx="764369" cy="50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BEB7047-1429-C8E9-690C-9CA879722D27}"/>
              </a:ext>
            </a:extLst>
          </p:cNvPr>
          <p:cNvCxnSpPr>
            <a:stCxn id="9" idx="0"/>
            <a:endCxn id="13" idx="2"/>
          </p:cNvCxnSpPr>
          <p:nvPr/>
        </p:nvCxnSpPr>
        <p:spPr>
          <a:xfrm flipH="1" flipV="1">
            <a:off x="5507886" y="4474846"/>
            <a:ext cx="2122277" cy="50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66E05E-C339-227F-A979-833843AF3AEC}"/>
              </a:ext>
            </a:extLst>
          </p:cNvPr>
          <p:cNvCxnSpPr>
            <a:cxnSpLocks/>
            <a:stCxn id="14" idx="0"/>
          </p:cNvCxnSpPr>
          <p:nvPr/>
        </p:nvCxnSpPr>
        <p:spPr>
          <a:xfrm flipH="1" flipV="1">
            <a:off x="6365347" y="4409038"/>
            <a:ext cx="3674646" cy="567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A92A76-8546-B27C-3CED-5FA19491B153}"/>
              </a:ext>
            </a:extLst>
          </p:cNvPr>
          <p:cNvCxnSpPr>
            <a:stCxn id="13" idx="0"/>
            <a:endCxn id="15" idx="2"/>
          </p:cNvCxnSpPr>
          <p:nvPr/>
        </p:nvCxnSpPr>
        <p:spPr>
          <a:xfrm flipV="1">
            <a:off x="5507886" y="2942992"/>
            <a:ext cx="1" cy="412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2" descr="Saxo Bank Welcomes More Female Clients Across All Offices as Globally, More  Women Continue to Invest in Higher Numbers | Financial IT">
            <a:extLst>
              <a:ext uri="{FF2B5EF4-FFF2-40B4-BE49-F238E27FC236}">
                <a16:creationId xmlns:a16="http://schemas.microsoft.com/office/drawing/2014/main" id="{90A38C35-745F-BBD4-D442-63B89C93C7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662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8E62-6DFA-F39B-F9C4-CCAF27AFC629}"/>
              </a:ext>
            </a:extLst>
          </p:cNvPr>
          <p:cNvSpPr>
            <a:spLocks noGrp="1"/>
          </p:cNvSpPr>
          <p:nvPr>
            <p:ph type="title"/>
          </p:nvPr>
        </p:nvSpPr>
        <p:spPr/>
        <p:txBody>
          <a:bodyPr/>
          <a:lstStyle/>
          <a:p>
            <a:r>
              <a:rPr lang="da-DK" dirty="0" err="1"/>
              <a:t>Organizational</a:t>
            </a:r>
            <a:r>
              <a:rPr lang="da-DK" dirty="0"/>
              <a:t> </a:t>
            </a:r>
            <a:r>
              <a:rPr lang="da-DK" dirty="0" err="1"/>
              <a:t>Structure</a:t>
            </a:r>
            <a:endParaRPr lang="da-DK" dirty="0"/>
          </a:p>
        </p:txBody>
      </p:sp>
      <p:sp>
        <p:nvSpPr>
          <p:cNvPr id="6" name="Rectangle 5">
            <a:extLst>
              <a:ext uri="{FF2B5EF4-FFF2-40B4-BE49-F238E27FC236}">
                <a16:creationId xmlns:a16="http://schemas.microsoft.com/office/drawing/2014/main" id="{A80CDB1E-0BCD-1C3E-64ED-21DB6EE2CD98}"/>
              </a:ext>
            </a:extLst>
          </p:cNvPr>
          <p:cNvSpPr/>
          <p:nvPr/>
        </p:nvSpPr>
        <p:spPr>
          <a:xfrm>
            <a:off x="3427445" y="4976080"/>
            <a:ext cx="2668555" cy="1119674"/>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t>CCoE</a:t>
            </a:r>
            <a:endParaRPr lang="da-DK" dirty="0"/>
          </a:p>
        </p:txBody>
      </p:sp>
      <p:sp>
        <p:nvSpPr>
          <p:cNvPr id="9" name="Rectangle 8">
            <a:extLst>
              <a:ext uri="{FF2B5EF4-FFF2-40B4-BE49-F238E27FC236}">
                <a16:creationId xmlns:a16="http://schemas.microsoft.com/office/drawing/2014/main" id="{870BE6C5-674A-38D8-ADDA-8B921F01CBC0}"/>
              </a:ext>
            </a:extLst>
          </p:cNvPr>
          <p:cNvSpPr/>
          <p:nvPr/>
        </p:nvSpPr>
        <p:spPr>
          <a:xfrm>
            <a:off x="6295885" y="4976080"/>
            <a:ext cx="2668555" cy="111967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a:t>Server Service</a:t>
            </a:r>
          </a:p>
        </p:txBody>
      </p:sp>
      <p:sp>
        <p:nvSpPr>
          <p:cNvPr id="12" name="Rectangle 11">
            <a:extLst>
              <a:ext uri="{FF2B5EF4-FFF2-40B4-BE49-F238E27FC236}">
                <a16:creationId xmlns:a16="http://schemas.microsoft.com/office/drawing/2014/main" id="{12ED4032-238A-847C-8942-DD01E7B8F14B}"/>
              </a:ext>
            </a:extLst>
          </p:cNvPr>
          <p:cNvSpPr/>
          <p:nvPr/>
        </p:nvSpPr>
        <p:spPr>
          <a:xfrm>
            <a:off x="3427446" y="3688979"/>
            <a:ext cx="5536994" cy="1119674"/>
          </a:xfrm>
          <a:prstGeom prst="rect">
            <a:avLst/>
          </a:prstGeom>
          <a:solidFill>
            <a:schemeClr val="tx2">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da-DK" dirty="0"/>
              <a:t>Container Platform Engineering</a:t>
            </a:r>
          </a:p>
        </p:txBody>
      </p:sp>
      <p:sp>
        <p:nvSpPr>
          <p:cNvPr id="13" name="Rectangle 12">
            <a:extLst>
              <a:ext uri="{FF2B5EF4-FFF2-40B4-BE49-F238E27FC236}">
                <a16:creationId xmlns:a16="http://schemas.microsoft.com/office/drawing/2014/main" id="{0E05F9C6-2ACB-CDF2-2BDA-D54B7095C402}"/>
              </a:ext>
            </a:extLst>
          </p:cNvPr>
          <p:cNvSpPr/>
          <p:nvPr/>
        </p:nvSpPr>
        <p:spPr>
          <a:xfrm>
            <a:off x="3427445" y="2397043"/>
            <a:ext cx="1714923" cy="11196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14" name="Rectangle 13">
            <a:extLst>
              <a:ext uri="{FF2B5EF4-FFF2-40B4-BE49-F238E27FC236}">
                <a16:creationId xmlns:a16="http://schemas.microsoft.com/office/drawing/2014/main" id="{B28AAA4C-ADC3-1402-5DC3-60F88CD08855}"/>
              </a:ext>
            </a:extLst>
          </p:cNvPr>
          <p:cNvSpPr/>
          <p:nvPr/>
        </p:nvSpPr>
        <p:spPr>
          <a:xfrm>
            <a:off x="5269018" y="2397043"/>
            <a:ext cx="1714923" cy="111967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a-DK" dirty="0"/>
              <a:t>Data</a:t>
            </a:r>
          </a:p>
        </p:txBody>
      </p:sp>
      <p:sp>
        <p:nvSpPr>
          <p:cNvPr id="15" name="Rectangle 14">
            <a:extLst>
              <a:ext uri="{FF2B5EF4-FFF2-40B4-BE49-F238E27FC236}">
                <a16:creationId xmlns:a16="http://schemas.microsoft.com/office/drawing/2014/main" id="{322B2A43-C802-A11B-7C69-10F4E5CF3945}"/>
              </a:ext>
            </a:extLst>
          </p:cNvPr>
          <p:cNvSpPr/>
          <p:nvPr/>
        </p:nvSpPr>
        <p:spPr>
          <a:xfrm>
            <a:off x="7110591" y="2397043"/>
            <a:ext cx="1853849" cy="11196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a-DK" dirty="0"/>
              <a:t>App…</a:t>
            </a:r>
          </a:p>
        </p:txBody>
      </p:sp>
      <p:sp>
        <p:nvSpPr>
          <p:cNvPr id="3" name="Rectangle 2">
            <a:extLst>
              <a:ext uri="{FF2B5EF4-FFF2-40B4-BE49-F238E27FC236}">
                <a16:creationId xmlns:a16="http://schemas.microsoft.com/office/drawing/2014/main" id="{AE6C073C-9ED7-6D2A-F175-FA155C2A260C}"/>
              </a:ext>
            </a:extLst>
          </p:cNvPr>
          <p:cNvSpPr/>
          <p:nvPr/>
        </p:nvSpPr>
        <p:spPr>
          <a:xfrm>
            <a:off x="8490996" y="3568192"/>
            <a:ext cx="946888" cy="6271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4" name="Rectangle 3">
            <a:extLst>
              <a:ext uri="{FF2B5EF4-FFF2-40B4-BE49-F238E27FC236}">
                <a16:creationId xmlns:a16="http://schemas.microsoft.com/office/drawing/2014/main" id="{638AE595-87AF-6379-8C7C-A0929D273D12}"/>
              </a:ext>
            </a:extLst>
          </p:cNvPr>
          <p:cNvSpPr/>
          <p:nvPr/>
        </p:nvSpPr>
        <p:spPr>
          <a:xfrm>
            <a:off x="5484091" y="2207524"/>
            <a:ext cx="611909" cy="62715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5" name="Rectangle 4">
            <a:extLst>
              <a:ext uri="{FF2B5EF4-FFF2-40B4-BE49-F238E27FC236}">
                <a16:creationId xmlns:a16="http://schemas.microsoft.com/office/drawing/2014/main" id="{E6F72A58-7967-E8C5-0D96-F977B2B4C860}"/>
              </a:ext>
            </a:extLst>
          </p:cNvPr>
          <p:cNvSpPr/>
          <p:nvPr/>
        </p:nvSpPr>
        <p:spPr>
          <a:xfrm>
            <a:off x="2989861" y="5218288"/>
            <a:ext cx="675284" cy="5000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7" name="Rectangle 6">
            <a:extLst>
              <a:ext uri="{FF2B5EF4-FFF2-40B4-BE49-F238E27FC236}">
                <a16:creationId xmlns:a16="http://schemas.microsoft.com/office/drawing/2014/main" id="{951624F7-E457-1141-90FE-F162BFC4B789}"/>
              </a:ext>
            </a:extLst>
          </p:cNvPr>
          <p:cNvSpPr/>
          <p:nvPr/>
        </p:nvSpPr>
        <p:spPr>
          <a:xfrm>
            <a:off x="7337787" y="5299720"/>
            <a:ext cx="584749" cy="47239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8" name="Rectangle 7">
            <a:extLst>
              <a:ext uri="{FF2B5EF4-FFF2-40B4-BE49-F238E27FC236}">
                <a16:creationId xmlns:a16="http://schemas.microsoft.com/office/drawing/2014/main" id="{C870A868-9577-2B8D-1037-95C700DEBACF}"/>
              </a:ext>
            </a:extLst>
          </p:cNvPr>
          <p:cNvSpPr/>
          <p:nvPr/>
        </p:nvSpPr>
        <p:spPr>
          <a:xfrm>
            <a:off x="3231333" y="2271053"/>
            <a:ext cx="867623" cy="5000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10" name="Rectangle 9">
            <a:extLst>
              <a:ext uri="{FF2B5EF4-FFF2-40B4-BE49-F238E27FC236}">
                <a16:creationId xmlns:a16="http://schemas.microsoft.com/office/drawing/2014/main" id="{72EAA100-A900-0FDF-3F4C-FC67EA445D2D}"/>
              </a:ext>
            </a:extLst>
          </p:cNvPr>
          <p:cNvSpPr/>
          <p:nvPr/>
        </p:nvSpPr>
        <p:spPr>
          <a:xfrm>
            <a:off x="7199014" y="2146995"/>
            <a:ext cx="792979" cy="5000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sp>
        <p:nvSpPr>
          <p:cNvPr id="11" name="Rectangle 10">
            <a:extLst>
              <a:ext uri="{FF2B5EF4-FFF2-40B4-BE49-F238E27FC236}">
                <a16:creationId xmlns:a16="http://schemas.microsoft.com/office/drawing/2014/main" id="{AB4DC224-89EA-9866-0902-F6FA86E2559A}"/>
              </a:ext>
            </a:extLst>
          </p:cNvPr>
          <p:cNvSpPr/>
          <p:nvPr/>
        </p:nvSpPr>
        <p:spPr>
          <a:xfrm>
            <a:off x="8567950" y="2715281"/>
            <a:ext cx="792980" cy="5083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a-DK" dirty="0"/>
              <a:t>EFE</a:t>
            </a:r>
          </a:p>
        </p:txBody>
      </p:sp>
      <p:pic>
        <p:nvPicPr>
          <p:cNvPr id="16" name="Picture 2" descr="Saxo Bank Welcomes More Female Clients Across All Offices as Globally, More  Women Continue to Invest in Higher Numbers | Financial IT">
            <a:extLst>
              <a:ext uri="{FF2B5EF4-FFF2-40B4-BE49-F238E27FC236}">
                <a16:creationId xmlns:a16="http://schemas.microsoft.com/office/drawing/2014/main" id="{4CBCBAF3-250E-A211-9400-A6A4B40097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03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7" name="Rectangle 16">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9" name="Straight Connector 1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28036E-C6D8-C9FE-6AD6-130F1B985F5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6800">
                <a:solidFill>
                  <a:schemeClr val="tx1">
                    <a:lumMod val="85000"/>
                    <a:lumOff val="15000"/>
                  </a:schemeClr>
                </a:solidFill>
              </a:rPr>
              <a:t>Collaboration</a:t>
            </a:r>
          </a:p>
        </p:txBody>
      </p:sp>
      <p:pic>
        <p:nvPicPr>
          <p:cNvPr id="10" name="Content Placeholder 9">
            <a:extLst>
              <a:ext uri="{FF2B5EF4-FFF2-40B4-BE49-F238E27FC236}">
                <a16:creationId xmlns:a16="http://schemas.microsoft.com/office/drawing/2014/main" id="{3D7850AE-8911-BBB8-8C35-86305BACF24C}"/>
              </a:ext>
            </a:extLst>
          </p:cNvPr>
          <p:cNvPicPr>
            <a:picLocks noGrp="1" noChangeAspect="1"/>
          </p:cNvPicPr>
          <p:nvPr>
            <p:ph idx="1"/>
          </p:nvPr>
        </p:nvPicPr>
        <p:blipFill>
          <a:blip r:embed="rId2"/>
          <a:srcRect t="7698" r="-2" b="-2"/>
          <a:stretch/>
        </p:blipFill>
        <p:spPr bwMode="auto">
          <a:xfrm>
            <a:off x="633999" y="640081"/>
            <a:ext cx="5462001" cy="5054156"/>
          </a:xfrm>
          <a:prstGeom prst="rect">
            <a:avLst/>
          </a:prstGeom>
          <a:noFill/>
        </p:spPr>
      </p:pic>
      <p:cxnSp>
        <p:nvCxnSpPr>
          <p:cNvPr id="23" name="Straight Connector 22">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27" name="Rectangle 26">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pic>
        <p:nvPicPr>
          <p:cNvPr id="12" name="Picture 2" descr="Saxo Bank Welcomes More Female Clients Across All Offices as Globally, More  Women Continue to Invest in Higher Numbers | Financial IT">
            <a:extLst>
              <a:ext uri="{FF2B5EF4-FFF2-40B4-BE49-F238E27FC236}">
                <a16:creationId xmlns:a16="http://schemas.microsoft.com/office/drawing/2014/main" id="{9B51D728-2A4E-D620-6F58-A2CB8E9EE2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15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34" name="Rectangle 33">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36" name="Straight Connector 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28036E-C6D8-C9FE-6AD6-130F1B985F5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6800">
                <a:solidFill>
                  <a:schemeClr val="tx1">
                    <a:lumMod val="85000"/>
                    <a:lumOff val="15000"/>
                  </a:schemeClr>
                </a:solidFill>
              </a:rPr>
              <a:t>Collaboration</a:t>
            </a:r>
          </a:p>
        </p:txBody>
      </p:sp>
      <p:pic>
        <p:nvPicPr>
          <p:cNvPr id="4" name="Content Placeholder 3">
            <a:extLst>
              <a:ext uri="{FF2B5EF4-FFF2-40B4-BE49-F238E27FC236}">
                <a16:creationId xmlns:a16="http://schemas.microsoft.com/office/drawing/2014/main" id="{6954280E-4507-3554-5033-8D79639A8881}"/>
              </a:ext>
            </a:extLst>
          </p:cNvPr>
          <p:cNvPicPr>
            <a:picLocks noGrp="1" noChangeAspect="1"/>
          </p:cNvPicPr>
          <p:nvPr>
            <p:ph idx="1"/>
          </p:nvPr>
        </p:nvPicPr>
        <p:blipFill>
          <a:blip r:embed="rId2"/>
          <a:srcRect t="6473" r="-2" b="1224"/>
          <a:stretch/>
        </p:blipFill>
        <p:spPr>
          <a:xfrm>
            <a:off x="633999" y="640081"/>
            <a:ext cx="5462001" cy="5054156"/>
          </a:xfrm>
          <a:prstGeom prst="rect">
            <a:avLst/>
          </a:prstGeom>
        </p:spPr>
      </p:pic>
      <p:cxnSp>
        <p:nvCxnSpPr>
          <p:cNvPr id="40" name="Straight Connector 39">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44" name="Rectangle 43">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pic>
        <p:nvPicPr>
          <p:cNvPr id="7" name="Picture 2" descr="Saxo Bank Welcomes More Female Clients Across All Offices as Globally, More  Women Continue to Invest in Higher Numbers | Financial IT">
            <a:extLst>
              <a:ext uri="{FF2B5EF4-FFF2-40B4-BE49-F238E27FC236}">
                <a16:creationId xmlns:a16="http://schemas.microsoft.com/office/drawing/2014/main" id="{4F3FEED6-92F3-178E-6A7A-5CB14A87F0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658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aised hands at office training with speaker out of focus in background">
            <a:extLst>
              <a:ext uri="{FF2B5EF4-FFF2-40B4-BE49-F238E27FC236}">
                <a16:creationId xmlns:a16="http://schemas.microsoft.com/office/drawing/2014/main" id="{4EFD1C72-DC18-7A3C-A789-71EBDFAC78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0"/>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C8A07A"/>
            </a:solidFill>
          </a:ln>
        </p:spPr>
        <p:style>
          <a:lnRef idx="1">
            <a:schemeClr val="accent1"/>
          </a:lnRef>
          <a:fillRef idx="0">
            <a:schemeClr val="accent1"/>
          </a:fillRef>
          <a:effectRef idx="0">
            <a:schemeClr val="accent1"/>
          </a:effectRef>
          <a:fontRef idx="minor">
            <a:schemeClr val="tx1"/>
          </a:fontRef>
        </p:style>
      </p:cxnSp>
      <p:pic>
        <p:nvPicPr>
          <p:cNvPr id="6" name="Picture 2" descr="Saxo Bank Welcomes More Female Clients Across All Offices as Globally, More  Women Continue to Invest in Higher Numbers | Financial IT">
            <a:extLst>
              <a:ext uri="{FF2B5EF4-FFF2-40B4-BE49-F238E27FC236}">
                <a16:creationId xmlns:a16="http://schemas.microsoft.com/office/drawing/2014/main" id="{F8493D59-8443-F7E6-842E-BCE3C3858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ADC29-8AF8-B899-359A-389256792A03}"/>
              </a:ext>
            </a:extLst>
          </p:cNvPr>
          <p:cNvSpPr>
            <a:spLocks noGrp="1"/>
          </p:cNvSpPr>
          <p:nvPr>
            <p:ph type="title"/>
          </p:nvPr>
        </p:nvSpPr>
        <p:spPr>
          <a:xfrm>
            <a:off x="965031" y="963997"/>
            <a:ext cx="1921388" cy="4938361"/>
          </a:xfrm>
        </p:spPr>
        <p:txBody>
          <a:bodyPr anchor="ctr">
            <a:normAutofit/>
          </a:bodyPr>
          <a:lstStyle/>
          <a:p>
            <a:pPr algn="r"/>
            <a:r>
              <a:rPr lang="en-US" sz="4400"/>
              <a:t>Q &amp; A </a:t>
            </a:r>
          </a:p>
        </p:txBody>
      </p:sp>
    </p:spTree>
    <p:extLst>
      <p:ext uri="{BB962C8B-B14F-4D97-AF65-F5344CB8AC3E}">
        <p14:creationId xmlns:p14="http://schemas.microsoft.com/office/powerpoint/2010/main" val="5523398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9A9A06E-E50F-D3BC-2AAB-D3910C74C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96" y="1935964"/>
            <a:ext cx="2003254" cy="2003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BA3F9B-A4B4-FF14-018A-BEFE94E1812A}"/>
              </a:ext>
            </a:extLst>
          </p:cNvPr>
          <p:cNvSpPr>
            <a:spLocks noGrp="1"/>
          </p:cNvSpPr>
          <p:nvPr>
            <p:ph type="title"/>
          </p:nvPr>
        </p:nvSpPr>
        <p:spPr/>
        <p:txBody>
          <a:bodyPr/>
          <a:lstStyle/>
          <a:p>
            <a:r>
              <a:rPr lang="en-US"/>
              <a:t>Enterprise Foundation Engineering</a:t>
            </a:r>
          </a:p>
        </p:txBody>
      </p:sp>
      <p:pic>
        <p:nvPicPr>
          <p:cNvPr id="5" name="Content Placeholder 4" descr="A person in a suit&#10;&#10;Description automatically generated">
            <a:extLst>
              <a:ext uri="{FF2B5EF4-FFF2-40B4-BE49-F238E27FC236}">
                <a16:creationId xmlns:a16="http://schemas.microsoft.com/office/drawing/2014/main" id="{8F024BA9-96BB-F321-B858-37968B5E21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4636" y="1925923"/>
            <a:ext cx="2003253"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black shirt&#10;&#10;Description automatically generated">
            <a:extLst>
              <a:ext uri="{FF2B5EF4-FFF2-40B4-BE49-F238E27FC236}">
                <a16:creationId xmlns:a16="http://schemas.microsoft.com/office/drawing/2014/main" id="{FC8BD2D4-D6F8-30EC-40E8-F287A0D88CE4}"/>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4197"/>
          <a:stretch/>
        </p:blipFill>
        <p:spPr>
          <a:xfrm>
            <a:off x="5117983" y="1891158"/>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earing sunglasses and standing in front of a body of water&#10;&#10;Description automatically generated">
            <a:extLst>
              <a:ext uri="{FF2B5EF4-FFF2-40B4-BE49-F238E27FC236}">
                <a16:creationId xmlns:a16="http://schemas.microsoft.com/office/drawing/2014/main" id="{40BDD239-4641-D80B-55A2-5BFA60E6FEF1}"/>
              </a:ext>
            </a:extLst>
          </p:cNvPr>
          <p:cNvPicPr>
            <a:picLocks noChangeAspect="1"/>
          </p:cNvPicPr>
          <p:nvPr/>
        </p:nvPicPr>
        <p:blipFill rotWithShape="1">
          <a:blip r:embed="rId5"/>
          <a:srcRect l="2521" r="2521"/>
          <a:stretch/>
        </p:blipFill>
        <p:spPr>
          <a:xfrm>
            <a:off x="6867722" y="1946391"/>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3" name="Straight Connector 12">
            <a:extLst>
              <a:ext uri="{FF2B5EF4-FFF2-40B4-BE49-F238E27FC236}">
                <a16:creationId xmlns:a16="http://schemas.microsoft.com/office/drawing/2014/main" id="{92695651-BAC4-2582-F051-4FE71E1E11DB}"/>
              </a:ext>
            </a:extLst>
          </p:cNvPr>
          <p:cNvCxnSpPr>
            <a:cxnSpLocks/>
          </p:cNvCxnSpPr>
          <p:nvPr/>
        </p:nvCxnSpPr>
        <p:spPr>
          <a:xfrm>
            <a:off x="1223586" y="4295706"/>
            <a:ext cx="974921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E543299-8DB1-911F-5C06-4B57D8E2CA51}"/>
              </a:ext>
            </a:extLst>
          </p:cNvPr>
          <p:cNvSpPr/>
          <p:nvPr/>
        </p:nvSpPr>
        <p:spPr>
          <a:xfrm>
            <a:off x="4204826" y="4137824"/>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352084-8FE8-7B07-58AD-DC755D93BDD1}"/>
              </a:ext>
            </a:extLst>
          </p:cNvPr>
          <p:cNvSpPr/>
          <p:nvPr/>
        </p:nvSpPr>
        <p:spPr>
          <a:xfrm>
            <a:off x="5954564"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8ABC5E-6A6A-0EB1-FA9E-49F1EB673FB9}"/>
              </a:ext>
            </a:extLst>
          </p:cNvPr>
          <p:cNvSpPr/>
          <p:nvPr/>
        </p:nvSpPr>
        <p:spPr>
          <a:xfrm>
            <a:off x="7704302"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511E79-160E-BBE4-56F9-B07623DF60BD}"/>
              </a:ext>
            </a:extLst>
          </p:cNvPr>
          <p:cNvSpPr/>
          <p:nvPr/>
        </p:nvSpPr>
        <p:spPr>
          <a:xfrm>
            <a:off x="9477081" y="4149338"/>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E366E4-5951-D4A4-659D-07EAAC9677AB}"/>
              </a:ext>
            </a:extLst>
          </p:cNvPr>
          <p:cNvSpPr/>
          <p:nvPr/>
        </p:nvSpPr>
        <p:spPr>
          <a:xfrm>
            <a:off x="2455088" y="4137823"/>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A58B7D-B361-5005-AB8D-49C1C5FD0FA5}"/>
              </a:ext>
            </a:extLst>
          </p:cNvPr>
          <p:cNvSpPr txBox="1"/>
          <p:nvPr/>
        </p:nvSpPr>
        <p:spPr>
          <a:xfrm>
            <a:off x="3478198" y="4578572"/>
            <a:ext cx="1763047" cy="677108"/>
          </a:xfrm>
          <a:prstGeom prst="rect">
            <a:avLst/>
          </a:prstGeom>
          <a:noFill/>
        </p:spPr>
        <p:txBody>
          <a:bodyPr wrap="none" rtlCol="0">
            <a:spAutoFit/>
          </a:bodyPr>
          <a:lstStyle/>
          <a:p>
            <a:pPr algn="ctr"/>
            <a:r>
              <a:rPr lang="en-US" sz="1400" b="1"/>
              <a:t>Kristian Jensen </a:t>
            </a:r>
          </a:p>
          <a:p>
            <a:pPr algn="ctr"/>
            <a:r>
              <a:rPr lang="en-US" sz="1200"/>
              <a:t>Senior Software Engineer</a:t>
            </a:r>
          </a:p>
          <a:p>
            <a:pPr algn="ctr"/>
            <a:r>
              <a:rPr lang="en-US" sz="1200"/>
              <a:t>Fishing, nature, family</a:t>
            </a:r>
          </a:p>
        </p:txBody>
      </p:sp>
      <p:sp>
        <p:nvSpPr>
          <p:cNvPr id="22" name="TextBox 21">
            <a:extLst>
              <a:ext uri="{FF2B5EF4-FFF2-40B4-BE49-F238E27FC236}">
                <a16:creationId xmlns:a16="http://schemas.microsoft.com/office/drawing/2014/main" id="{9786B58E-2B8C-7DDB-FCCA-8727F2D2A671}"/>
              </a:ext>
            </a:extLst>
          </p:cNvPr>
          <p:cNvSpPr txBox="1"/>
          <p:nvPr/>
        </p:nvSpPr>
        <p:spPr>
          <a:xfrm>
            <a:off x="5144656" y="4578572"/>
            <a:ext cx="1901354" cy="677108"/>
          </a:xfrm>
          <a:prstGeom prst="rect">
            <a:avLst/>
          </a:prstGeom>
          <a:noFill/>
        </p:spPr>
        <p:txBody>
          <a:bodyPr wrap="none" rtlCol="0">
            <a:spAutoFit/>
          </a:bodyPr>
          <a:lstStyle/>
          <a:p>
            <a:pPr algn="ctr"/>
            <a:r>
              <a:rPr lang="en-US" sz="1400" b="1"/>
              <a:t>Jimmi Hested</a:t>
            </a:r>
          </a:p>
          <a:p>
            <a:pPr algn="ctr"/>
            <a:r>
              <a:rPr lang="en-US" sz="1200"/>
              <a:t>Head of EFE</a:t>
            </a:r>
          </a:p>
          <a:p>
            <a:pPr algn="ctr"/>
            <a:r>
              <a:rPr lang="en-US" sz="1200"/>
              <a:t>Football, family, technology</a:t>
            </a:r>
          </a:p>
        </p:txBody>
      </p:sp>
      <p:sp>
        <p:nvSpPr>
          <p:cNvPr id="23" name="TextBox 22">
            <a:extLst>
              <a:ext uri="{FF2B5EF4-FFF2-40B4-BE49-F238E27FC236}">
                <a16:creationId xmlns:a16="http://schemas.microsoft.com/office/drawing/2014/main" id="{07CED3CD-7AE2-0A1C-3FEE-AD4C2A38C670}"/>
              </a:ext>
            </a:extLst>
          </p:cNvPr>
          <p:cNvSpPr txBox="1"/>
          <p:nvPr/>
        </p:nvSpPr>
        <p:spPr>
          <a:xfrm>
            <a:off x="6950757" y="4565415"/>
            <a:ext cx="1763048" cy="677108"/>
          </a:xfrm>
          <a:prstGeom prst="rect">
            <a:avLst/>
          </a:prstGeom>
          <a:noFill/>
        </p:spPr>
        <p:txBody>
          <a:bodyPr wrap="none" rtlCol="0">
            <a:spAutoFit/>
          </a:bodyPr>
          <a:lstStyle/>
          <a:p>
            <a:pPr algn="ctr"/>
            <a:r>
              <a:rPr lang="en-US" sz="1400" b="1"/>
              <a:t>Ankur Singh</a:t>
            </a:r>
          </a:p>
          <a:p>
            <a:pPr algn="ctr"/>
            <a:r>
              <a:rPr lang="en-US" sz="1200"/>
              <a:t>Senior Software Engineer</a:t>
            </a:r>
          </a:p>
          <a:p>
            <a:pPr algn="ctr"/>
            <a:r>
              <a:rPr lang="en-US" sz="1200"/>
              <a:t>Cycling, travelling, driving</a:t>
            </a:r>
          </a:p>
        </p:txBody>
      </p:sp>
      <p:sp>
        <p:nvSpPr>
          <p:cNvPr id="24" name="TextBox 23">
            <a:extLst>
              <a:ext uri="{FF2B5EF4-FFF2-40B4-BE49-F238E27FC236}">
                <a16:creationId xmlns:a16="http://schemas.microsoft.com/office/drawing/2014/main" id="{3EEA8D29-99EA-CB21-1FE7-5EC71BC74359}"/>
              </a:ext>
            </a:extLst>
          </p:cNvPr>
          <p:cNvSpPr txBox="1"/>
          <p:nvPr/>
        </p:nvSpPr>
        <p:spPr>
          <a:xfrm>
            <a:off x="1724455" y="4588442"/>
            <a:ext cx="1824602" cy="677108"/>
          </a:xfrm>
          <a:prstGeom prst="rect">
            <a:avLst/>
          </a:prstGeom>
          <a:noFill/>
        </p:spPr>
        <p:txBody>
          <a:bodyPr wrap="none" rtlCol="0">
            <a:spAutoFit/>
          </a:bodyPr>
          <a:lstStyle/>
          <a:p>
            <a:pPr algn="ctr"/>
            <a:r>
              <a:rPr lang="en-US" sz="1400" b="1"/>
              <a:t>Oskar Kristiansen</a:t>
            </a:r>
          </a:p>
          <a:p>
            <a:pPr algn="ctr"/>
            <a:r>
              <a:rPr lang="en-US" sz="1200"/>
              <a:t>Software Engineer</a:t>
            </a:r>
          </a:p>
          <a:p>
            <a:pPr algn="ctr"/>
            <a:r>
              <a:rPr lang="en-US" sz="1200"/>
              <a:t>Travelling, boxing, cooking</a:t>
            </a:r>
          </a:p>
        </p:txBody>
      </p:sp>
      <p:pic>
        <p:nvPicPr>
          <p:cNvPr id="6148" name="Picture 4">
            <a:extLst>
              <a:ext uri="{FF2B5EF4-FFF2-40B4-BE49-F238E27FC236}">
                <a16:creationId xmlns:a16="http://schemas.microsoft.com/office/drawing/2014/main" id="{28256674-0946-0F1A-A525-E8D932044D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175" r="6175"/>
          <a:stretch/>
        </p:blipFill>
        <p:spPr bwMode="auto">
          <a:xfrm>
            <a:off x="8641609" y="1935965"/>
            <a:ext cx="1755847"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D86D1-A036-C91C-8332-9D299D97CF49}"/>
              </a:ext>
            </a:extLst>
          </p:cNvPr>
          <p:cNvSpPr txBox="1"/>
          <p:nvPr/>
        </p:nvSpPr>
        <p:spPr>
          <a:xfrm>
            <a:off x="8709066" y="4542387"/>
            <a:ext cx="2079737" cy="677108"/>
          </a:xfrm>
          <a:prstGeom prst="rect">
            <a:avLst/>
          </a:prstGeom>
          <a:noFill/>
        </p:spPr>
        <p:txBody>
          <a:bodyPr wrap="none" rtlCol="0">
            <a:spAutoFit/>
          </a:bodyPr>
          <a:lstStyle/>
          <a:p>
            <a:pPr algn="ctr"/>
            <a:r>
              <a:rPr lang="en-US" sz="1400" b="1" dirty="0"/>
              <a:t>Jinhong Brejnholt</a:t>
            </a:r>
          </a:p>
          <a:p>
            <a:pPr algn="ctr"/>
            <a:r>
              <a:rPr lang="en-US" sz="1200" dirty="0"/>
              <a:t>Product </a:t>
            </a:r>
            <a:r>
              <a:rPr lang="en-US" sz="1200" b="0" i="0" dirty="0">
                <a:effectLst/>
                <a:latin typeface="Segoe UI" panose="020B0502040204020203" pitchFamily="34" charset="0"/>
              </a:rPr>
              <a:t>Owner</a:t>
            </a:r>
            <a:endParaRPr lang="en-US" sz="1200" dirty="0"/>
          </a:p>
          <a:p>
            <a:pPr algn="ctr"/>
            <a:r>
              <a:rPr lang="en-US" sz="1200" dirty="0"/>
              <a:t>Cycling, table tennis, travelling</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9D34F40D-9DA8-EB77-D7BD-6CFF53DDE11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397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Production Environment</a:t>
            </a:r>
          </a:p>
        </p:txBody>
      </p:sp>
      <p:pic>
        <p:nvPicPr>
          <p:cNvPr id="14" name="Picture 6" descr="Computer Logo Mobile App - Application Icon Png Transparent - Free  Transparent PNG Download - PNGkey">
            <a:extLst>
              <a:ext uri="{FF2B5EF4-FFF2-40B4-BE49-F238E27FC236}">
                <a16:creationId xmlns:a16="http://schemas.microsoft.com/office/drawing/2014/main" id="{56266C4B-8CC3-8A9D-421A-0C40A25A0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C8E330B3-2DFB-9C5D-C72F-983BBE3C866C}"/>
              </a:ext>
            </a:extLst>
          </p:cNvPr>
          <p:cNvCxnSpPr>
            <a:cxnSpLocks/>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DAF0815-823D-073A-FAB5-A8E4508FD90D}"/>
              </a:ext>
            </a:extLst>
          </p:cNvPr>
          <p:cNvCxnSpPr>
            <a:cxnSpLocks/>
            <a:stCxn id="14" idx="3"/>
            <a:endCxn id="10" idx="1"/>
          </p:cNvCxnSpPr>
          <p:nvPr/>
        </p:nvCxnSpPr>
        <p:spPr>
          <a:xfrm>
            <a:off x="4624733" y="3690850"/>
            <a:ext cx="22102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9EF604FC-6870-5BFD-5EAD-ED262B5731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3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Production Environment</a:t>
            </a:r>
          </a:p>
        </p:txBody>
      </p:sp>
      <p:cxnSp>
        <p:nvCxnSpPr>
          <p:cNvPr id="12" name="Connector: Curved 11">
            <a:extLst>
              <a:ext uri="{FF2B5EF4-FFF2-40B4-BE49-F238E27FC236}">
                <a16:creationId xmlns:a16="http://schemas.microsoft.com/office/drawing/2014/main" id="{6CB1220C-DB9C-07D5-C411-27C5C65DCE47}"/>
              </a:ext>
            </a:extLst>
          </p:cNvPr>
          <p:cNvCxnSpPr>
            <a:cxnSpLocks/>
            <a:endCxn id="1030" idx="1"/>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mputer Logo Mobile App - Application Icon Png Transparent - Free  Transparent PNG Download - PNGkey">
            <a:extLst>
              <a:ext uri="{FF2B5EF4-FFF2-40B4-BE49-F238E27FC236}">
                <a16:creationId xmlns:a16="http://schemas.microsoft.com/office/drawing/2014/main" id="{93E156F6-960D-F144-7C35-5EFF2A676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F805FF0B-E01A-5BF1-D77A-925A78F4A627}"/>
              </a:ext>
            </a:extLst>
          </p:cNvPr>
          <p:cNvSpPr/>
          <p:nvPr/>
        </p:nvSpPr>
        <p:spPr>
          <a:xfrm>
            <a:off x="4092165" y="2233127"/>
            <a:ext cx="2694462" cy="2649893"/>
          </a:xfrm>
          <a:custGeom>
            <a:avLst/>
            <a:gdLst>
              <a:gd name="connsiteX0" fmla="*/ 529598 w 2694462"/>
              <a:gd name="connsiteY0" fmla="*/ 1455575 h 2649893"/>
              <a:gd name="connsiteX1" fmla="*/ 691329 w 2694462"/>
              <a:gd name="connsiteY1" fmla="*/ 1443134 h 2649893"/>
              <a:gd name="connsiteX2" fmla="*/ 772194 w 2694462"/>
              <a:gd name="connsiteY2" fmla="*/ 1505338 h 2649893"/>
              <a:gd name="connsiteX3" fmla="*/ 809517 w 2694462"/>
              <a:gd name="connsiteY3" fmla="*/ 1586204 h 2649893"/>
              <a:gd name="connsiteX4" fmla="*/ 784635 w 2694462"/>
              <a:gd name="connsiteY4" fmla="*/ 1611085 h 2649893"/>
              <a:gd name="connsiteX5" fmla="*/ 778415 w 2694462"/>
              <a:gd name="connsiteY5" fmla="*/ 1393371 h 2649893"/>
              <a:gd name="connsiteX6" fmla="*/ 877941 w 2694462"/>
              <a:gd name="connsiteY6" fmla="*/ 1337387 h 2649893"/>
              <a:gd name="connsiteX7" fmla="*/ 1157859 w 2694462"/>
              <a:gd name="connsiteY7" fmla="*/ 1555102 h 2649893"/>
              <a:gd name="connsiteX8" fmla="*/ 1164080 w 2694462"/>
              <a:gd name="connsiteY8" fmla="*/ 1629746 h 2649893"/>
              <a:gd name="connsiteX9" fmla="*/ 1294708 w 2694462"/>
              <a:gd name="connsiteY9" fmla="*/ 1505338 h 2649893"/>
              <a:gd name="connsiteX10" fmla="*/ 1325811 w 2694462"/>
              <a:gd name="connsiteY10" fmla="*/ 1231640 h 2649893"/>
              <a:gd name="connsiteX11" fmla="*/ 1263606 w 2694462"/>
              <a:gd name="connsiteY11" fmla="*/ 1212979 h 2649893"/>
              <a:gd name="connsiteX12" fmla="*/ 1220064 w 2694462"/>
              <a:gd name="connsiteY12" fmla="*/ 1244081 h 2649893"/>
              <a:gd name="connsiteX13" fmla="*/ 1164080 w 2694462"/>
              <a:gd name="connsiteY13" fmla="*/ 1505338 h 2649893"/>
              <a:gd name="connsiteX14" fmla="*/ 1182741 w 2694462"/>
              <a:gd name="connsiteY14" fmla="*/ 1524000 h 2649893"/>
              <a:gd name="connsiteX15" fmla="*/ 1369353 w 2694462"/>
              <a:gd name="connsiteY15" fmla="*/ 1293844 h 2649893"/>
              <a:gd name="connsiteX16" fmla="*/ 1437778 w 2694462"/>
              <a:gd name="connsiteY16" fmla="*/ 1045028 h 2649893"/>
              <a:gd name="connsiteX17" fmla="*/ 1201402 w 2694462"/>
              <a:gd name="connsiteY17" fmla="*/ 665583 h 2649893"/>
              <a:gd name="connsiteX18" fmla="*/ 504717 w 2694462"/>
              <a:gd name="connsiteY18" fmla="*/ 279918 h 2649893"/>
              <a:gd name="connsiteX19" fmla="*/ 380308 w 2694462"/>
              <a:gd name="connsiteY19" fmla="*/ 192832 h 2649893"/>
              <a:gd name="connsiteX20" fmla="*/ 355427 w 2694462"/>
              <a:gd name="connsiteY20" fmla="*/ 87085 h 2649893"/>
              <a:gd name="connsiteX21" fmla="*/ 367868 w 2694462"/>
              <a:gd name="connsiteY21" fmla="*/ 37322 h 2649893"/>
              <a:gd name="connsiteX22" fmla="*/ 430072 w 2694462"/>
              <a:gd name="connsiteY22" fmla="*/ 0 h 2649893"/>
              <a:gd name="connsiteX23" fmla="*/ 647786 w 2694462"/>
              <a:gd name="connsiteY23" fmla="*/ 93306 h 2649893"/>
              <a:gd name="connsiteX24" fmla="*/ 691329 w 2694462"/>
              <a:gd name="connsiteY24" fmla="*/ 136849 h 2649893"/>
              <a:gd name="connsiteX25" fmla="*/ 672668 w 2694462"/>
              <a:gd name="connsiteY25" fmla="*/ 273697 h 2649893"/>
              <a:gd name="connsiteX26" fmla="*/ 573141 w 2694462"/>
              <a:gd name="connsiteY26" fmla="*/ 553616 h 2649893"/>
              <a:gd name="connsiteX27" fmla="*/ 685108 w 2694462"/>
              <a:gd name="connsiteY27" fmla="*/ 715346 h 2649893"/>
              <a:gd name="connsiteX28" fmla="*/ 1157859 w 2694462"/>
              <a:gd name="connsiteY28" fmla="*/ 901959 h 2649893"/>
              <a:gd name="connsiteX29" fmla="*/ 1400455 w 2694462"/>
              <a:gd name="connsiteY29" fmla="*/ 1051249 h 2649893"/>
              <a:gd name="connsiteX30" fmla="*/ 1636831 w 2694462"/>
              <a:gd name="connsiteY30" fmla="*/ 1586204 h 2649893"/>
              <a:gd name="connsiteX31" fmla="*/ 1562186 w 2694462"/>
              <a:gd name="connsiteY31" fmla="*/ 1922106 h 2649893"/>
              <a:gd name="connsiteX32" fmla="*/ 1338251 w 2694462"/>
              <a:gd name="connsiteY32" fmla="*/ 2096277 h 2649893"/>
              <a:gd name="connsiteX33" fmla="*/ 853059 w 2694462"/>
              <a:gd name="connsiteY33" fmla="*/ 2363755 h 2649893"/>
              <a:gd name="connsiteX34" fmla="*/ 454953 w 2694462"/>
              <a:gd name="connsiteY34" fmla="*/ 2612571 h 2649893"/>
              <a:gd name="connsiteX35" fmla="*/ 175035 w 2694462"/>
              <a:gd name="connsiteY35" fmla="*/ 2444620 h 2649893"/>
              <a:gd name="connsiteX36" fmla="*/ 7084 w 2694462"/>
              <a:gd name="connsiteY36" fmla="*/ 2251787 h 2649893"/>
              <a:gd name="connsiteX37" fmla="*/ 311884 w 2694462"/>
              <a:gd name="connsiteY37" fmla="*/ 2189583 h 2649893"/>
              <a:gd name="connsiteX38" fmla="*/ 890382 w 2694462"/>
              <a:gd name="connsiteY38" fmla="*/ 2289110 h 2649893"/>
              <a:gd name="connsiteX39" fmla="*/ 1307149 w 2694462"/>
              <a:gd name="connsiteY39" fmla="*/ 2581469 h 2649893"/>
              <a:gd name="connsiteX40" fmla="*/ 1481321 w 2694462"/>
              <a:gd name="connsiteY40" fmla="*/ 2649893 h 2649893"/>
              <a:gd name="connsiteX41" fmla="*/ 1736357 w 2694462"/>
              <a:gd name="connsiteY41" fmla="*/ 2587689 h 2649893"/>
              <a:gd name="connsiteX42" fmla="*/ 1916749 w 2694462"/>
              <a:gd name="connsiteY42" fmla="*/ 2108718 h 2649893"/>
              <a:gd name="connsiteX43" fmla="*/ 1755019 w 2694462"/>
              <a:gd name="connsiteY43" fmla="*/ 2077616 h 2649893"/>
              <a:gd name="connsiteX44" fmla="*/ 1587068 w 2694462"/>
              <a:gd name="connsiteY44" fmla="*/ 2114938 h 2649893"/>
              <a:gd name="connsiteX45" fmla="*/ 1300929 w 2694462"/>
              <a:gd name="connsiteY45" fmla="*/ 1891004 h 2649893"/>
              <a:gd name="connsiteX46" fmla="*/ 1238725 w 2694462"/>
              <a:gd name="connsiteY46" fmla="*/ 1691951 h 2649893"/>
              <a:gd name="connsiteX47" fmla="*/ 1338251 w 2694462"/>
              <a:gd name="connsiteY47" fmla="*/ 1356049 h 2649893"/>
              <a:gd name="connsiteX48" fmla="*/ 1419117 w 2694462"/>
              <a:gd name="connsiteY48" fmla="*/ 1318726 h 2649893"/>
              <a:gd name="connsiteX49" fmla="*/ 1506202 w 2694462"/>
              <a:gd name="connsiteY49" fmla="*/ 1393371 h 2649893"/>
              <a:gd name="connsiteX50" fmla="*/ 1462659 w 2694462"/>
              <a:gd name="connsiteY50" fmla="*/ 1418253 h 2649893"/>
              <a:gd name="connsiteX51" fmla="*/ 1425337 w 2694462"/>
              <a:gd name="connsiteY51" fmla="*/ 1244081 h 2649893"/>
              <a:gd name="connsiteX52" fmla="*/ 1711476 w 2694462"/>
              <a:gd name="connsiteY52" fmla="*/ 945502 h 2649893"/>
              <a:gd name="connsiteX53" fmla="*/ 2003835 w 2694462"/>
              <a:gd name="connsiteY53" fmla="*/ 1231640 h 2649893"/>
              <a:gd name="connsiteX54" fmla="*/ 1848325 w 2694462"/>
              <a:gd name="connsiteY54" fmla="*/ 1492897 h 2649893"/>
              <a:gd name="connsiteX55" fmla="*/ 1692815 w 2694462"/>
              <a:gd name="connsiteY55" fmla="*/ 1486677 h 2649893"/>
              <a:gd name="connsiteX56" fmla="*/ 1711476 w 2694462"/>
              <a:gd name="connsiteY56" fmla="*/ 1119673 h 2649893"/>
              <a:gd name="connsiteX57" fmla="*/ 1873206 w 2694462"/>
              <a:gd name="connsiteY57" fmla="*/ 1156995 h 2649893"/>
              <a:gd name="connsiteX58" fmla="*/ 2115802 w 2694462"/>
              <a:gd name="connsiteY58" fmla="*/ 1555102 h 2649893"/>
              <a:gd name="connsiteX59" fmla="*/ 2078480 w 2694462"/>
              <a:gd name="connsiteY59" fmla="*/ 1623526 h 2649893"/>
              <a:gd name="connsiteX60" fmla="*/ 1736357 w 2694462"/>
              <a:gd name="connsiteY60" fmla="*/ 1642187 h 2649893"/>
              <a:gd name="connsiteX61" fmla="*/ 2084700 w 2694462"/>
              <a:gd name="connsiteY61" fmla="*/ 1561322 h 2649893"/>
              <a:gd name="connsiteX62" fmla="*/ 2457925 w 2694462"/>
              <a:gd name="connsiteY62" fmla="*/ 1517779 h 2649893"/>
              <a:gd name="connsiteX63" fmla="*/ 2532570 w 2694462"/>
              <a:gd name="connsiteY63" fmla="*/ 1505338 h 2649893"/>
              <a:gd name="connsiteX64" fmla="*/ 2569892 w 2694462"/>
              <a:gd name="connsiteY64" fmla="*/ 1492897 h 2649893"/>
              <a:gd name="connsiteX65" fmla="*/ 2594774 w 2694462"/>
              <a:gd name="connsiteY65" fmla="*/ 1486677 h 2649893"/>
              <a:gd name="connsiteX66" fmla="*/ 2650757 w 2694462"/>
              <a:gd name="connsiteY66" fmla="*/ 1499118 h 2649893"/>
              <a:gd name="connsiteX67" fmla="*/ 2669419 w 2694462"/>
              <a:gd name="connsiteY67" fmla="*/ 1517779 h 264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94462" h="2649893">
                <a:moveTo>
                  <a:pt x="529598" y="1455575"/>
                </a:moveTo>
                <a:cubicBezTo>
                  <a:pt x="577309" y="1447624"/>
                  <a:pt x="654956" y="1433214"/>
                  <a:pt x="691329" y="1443134"/>
                </a:cubicBezTo>
                <a:cubicBezTo>
                  <a:pt x="724138" y="1452082"/>
                  <a:pt x="745239" y="1484603"/>
                  <a:pt x="772194" y="1505338"/>
                </a:cubicBezTo>
                <a:cubicBezTo>
                  <a:pt x="784635" y="1532293"/>
                  <a:pt x="801571" y="1557599"/>
                  <a:pt x="809517" y="1586204"/>
                </a:cubicBezTo>
                <a:cubicBezTo>
                  <a:pt x="821772" y="1630324"/>
                  <a:pt x="801070" y="1616564"/>
                  <a:pt x="784635" y="1611085"/>
                </a:cubicBezTo>
                <a:cubicBezTo>
                  <a:pt x="763681" y="1539843"/>
                  <a:pt x="723777" y="1467133"/>
                  <a:pt x="778415" y="1393371"/>
                </a:cubicBezTo>
                <a:cubicBezTo>
                  <a:pt x="801072" y="1362785"/>
                  <a:pt x="844766" y="1356048"/>
                  <a:pt x="877941" y="1337387"/>
                </a:cubicBezTo>
                <a:cubicBezTo>
                  <a:pt x="1059667" y="1437337"/>
                  <a:pt x="1120969" y="1401394"/>
                  <a:pt x="1157859" y="1555102"/>
                </a:cubicBezTo>
                <a:cubicBezTo>
                  <a:pt x="1163686" y="1579380"/>
                  <a:pt x="1162006" y="1604865"/>
                  <a:pt x="1164080" y="1629746"/>
                </a:cubicBezTo>
                <a:cubicBezTo>
                  <a:pt x="1207623" y="1588277"/>
                  <a:pt x="1260542" y="1554819"/>
                  <a:pt x="1294708" y="1505338"/>
                </a:cubicBezTo>
                <a:cubicBezTo>
                  <a:pt x="1342824" y="1435652"/>
                  <a:pt x="1367516" y="1311841"/>
                  <a:pt x="1325811" y="1231640"/>
                </a:cubicBezTo>
                <a:cubicBezTo>
                  <a:pt x="1315824" y="1212434"/>
                  <a:pt x="1284341" y="1219199"/>
                  <a:pt x="1263606" y="1212979"/>
                </a:cubicBezTo>
                <a:cubicBezTo>
                  <a:pt x="1249092" y="1223346"/>
                  <a:pt x="1229709" y="1229077"/>
                  <a:pt x="1220064" y="1244081"/>
                </a:cubicBezTo>
                <a:cubicBezTo>
                  <a:pt x="1147401" y="1357112"/>
                  <a:pt x="1136473" y="1383866"/>
                  <a:pt x="1164080" y="1505338"/>
                </a:cubicBezTo>
                <a:cubicBezTo>
                  <a:pt x="1166030" y="1513916"/>
                  <a:pt x="1176521" y="1517779"/>
                  <a:pt x="1182741" y="1524000"/>
                </a:cubicBezTo>
                <a:cubicBezTo>
                  <a:pt x="1244945" y="1447281"/>
                  <a:pt x="1322933" y="1381023"/>
                  <a:pt x="1369353" y="1293844"/>
                </a:cubicBezTo>
                <a:cubicBezTo>
                  <a:pt x="1409781" y="1217919"/>
                  <a:pt x="1431078" y="1130784"/>
                  <a:pt x="1437778" y="1045028"/>
                </a:cubicBezTo>
                <a:cubicBezTo>
                  <a:pt x="1449225" y="898505"/>
                  <a:pt x="1288926" y="734485"/>
                  <a:pt x="1201402" y="665583"/>
                </a:cubicBezTo>
                <a:cubicBezTo>
                  <a:pt x="975117" y="487444"/>
                  <a:pt x="749175" y="416116"/>
                  <a:pt x="504717" y="279918"/>
                </a:cubicBezTo>
                <a:cubicBezTo>
                  <a:pt x="460497" y="255281"/>
                  <a:pt x="421778" y="221861"/>
                  <a:pt x="380308" y="192832"/>
                </a:cubicBezTo>
                <a:cubicBezTo>
                  <a:pt x="365253" y="152686"/>
                  <a:pt x="352794" y="131850"/>
                  <a:pt x="355427" y="87085"/>
                </a:cubicBezTo>
                <a:cubicBezTo>
                  <a:pt x="356431" y="70016"/>
                  <a:pt x="356741" y="50304"/>
                  <a:pt x="367868" y="37322"/>
                </a:cubicBezTo>
                <a:cubicBezTo>
                  <a:pt x="383605" y="18963"/>
                  <a:pt x="409337" y="12441"/>
                  <a:pt x="430072" y="0"/>
                </a:cubicBezTo>
                <a:cubicBezTo>
                  <a:pt x="528619" y="14077"/>
                  <a:pt x="501469" y="5515"/>
                  <a:pt x="647786" y="93306"/>
                </a:cubicBezTo>
                <a:cubicBezTo>
                  <a:pt x="665387" y="103867"/>
                  <a:pt x="676815" y="122335"/>
                  <a:pt x="691329" y="136849"/>
                </a:cubicBezTo>
                <a:cubicBezTo>
                  <a:pt x="685109" y="182465"/>
                  <a:pt x="685228" y="229405"/>
                  <a:pt x="672668" y="273697"/>
                </a:cubicBezTo>
                <a:cubicBezTo>
                  <a:pt x="645650" y="368969"/>
                  <a:pt x="573141" y="553616"/>
                  <a:pt x="573141" y="553616"/>
                </a:cubicBezTo>
                <a:cubicBezTo>
                  <a:pt x="610463" y="607526"/>
                  <a:pt x="628778" y="681788"/>
                  <a:pt x="685108" y="715346"/>
                </a:cubicBezTo>
                <a:cubicBezTo>
                  <a:pt x="830654" y="802054"/>
                  <a:pt x="1004507" y="829950"/>
                  <a:pt x="1157859" y="901959"/>
                </a:cubicBezTo>
                <a:cubicBezTo>
                  <a:pt x="1243806" y="942317"/>
                  <a:pt x="1319590" y="1001486"/>
                  <a:pt x="1400455" y="1051249"/>
                </a:cubicBezTo>
                <a:cubicBezTo>
                  <a:pt x="1496521" y="1211358"/>
                  <a:pt x="1622874" y="1394293"/>
                  <a:pt x="1636831" y="1586204"/>
                </a:cubicBezTo>
                <a:cubicBezTo>
                  <a:pt x="1645151" y="1700601"/>
                  <a:pt x="1620129" y="1823119"/>
                  <a:pt x="1562186" y="1922106"/>
                </a:cubicBezTo>
                <a:cubicBezTo>
                  <a:pt x="1514414" y="2003717"/>
                  <a:pt x="1416270" y="2042840"/>
                  <a:pt x="1338251" y="2096277"/>
                </a:cubicBezTo>
                <a:cubicBezTo>
                  <a:pt x="1090599" y="2265901"/>
                  <a:pt x="1118405" y="2209602"/>
                  <a:pt x="853059" y="2363755"/>
                </a:cubicBezTo>
                <a:cubicBezTo>
                  <a:pt x="717748" y="2442365"/>
                  <a:pt x="454953" y="2612571"/>
                  <a:pt x="454953" y="2612571"/>
                </a:cubicBezTo>
                <a:cubicBezTo>
                  <a:pt x="361647" y="2556587"/>
                  <a:pt x="259773" y="2512881"/>
                  <a:pt x="175035" y="2444620"/>
                </a:cubicBezTo>
                <a:cubicBezTo>
                  <a:pt x="108654" y="2391147"/>
                  <a:pt x="-33219" y="2326897"/>
                  <a:pt x="7084" y="2251787"/>
                </a:cubicBezTo>
                <a:cubicBezTo>
                  <a:pt x="56112" y="2160416"/>
                  <a:pt x="210284" y="2210318"/>
                  <a:pt x="311884" y="2189583"/>
                </a:cubicBezTo>
                <a:cubicBezTo>
                  <a:pt x="504717" y="2222759"/>
                  <a:pt x="703428" y="2231374"/>
                  <a:pt x="890382" y="2289110"/>
                </a:cubicBezTo>
                <a:cubicBezTo>
                  <a:pt x="1205574" y="2386449"/>
                  <a:pt x="1085077" y="2444809"/>
                  <a:pt x="1307149" y="2581469"/>
                </a:cubicBezTo>
                <a:cubicBezTo>
                  <a:pt x="1360273" y="2614160"/>
                  <a:pt x="1423264" y="2627085"/>
                  <a:pt x="1481321" y="2649893"/>
                </a:cubicBezTo>
                <a:cubicBezTo>
                  <a:pt x="1566333" y="2629158"/>
                  <a:pt x="1666608" y="2640529"/>
                  <a:pt x="1736357" y="2587689"/>
                </a:cubicBezTo>
                <a:cubicBezTo>
                  <a:pt x="1913283" y="2453654"/>
                  <a:pt x="1896727" y="2293926"/>
                  <a:pt x="1916749" y="2108718"/>
                </a:cubicBezTo>
                <a:cubicBezTo>
                  <a:pt x="1814792" y="1768859"/>
                  <a:pt x="1924274" y="1958369"/>
                  <a:pt x="1755019" y="2077616"/>
                </a:cubicBezTo>
                <a:cubicBezTo>
                  <a:pt x="1708137" y="2110646"/>
                  <a:pt x="1643052" y="2102497"/>
                  <a:pt x="1587068" y="2114938"/>
                </a:cubicBezTo>
                <a:cubicBezTo>
                  <a:pt x="1466070" y="2049398"/>
                  <a:pt x="1376243" y="2020450"/>
                  <a:pt x="1300929" y="1891004"/>
                </a:cubicBezTo>
                <a:cubicBezTo>
                  <a:pt x="1265970" y="1830919"/>
                  <a:pt x="1259460" y="1758302"/>
                  <a:pt x="1238725" y="1691951"/>
                </a:cubicBezTo>
                <a:cubicBezTo>
                  <a:pt x="1253244" y="1541921"/>
                  <a:pt x="1233600" y="1472775"/>
                  <a:pt x="1338251" y="1356049"/>
                </a:cubicBezTo>
                <a:cubicBezTo>
                  <a:pt x="1358069" y="1333944"/>
                  <a:pt x="1392162" y="1331167"/>
                  <a:pt x="1419117" y="1318726"/>
                </a:cubicBezTo>
                <a:cubicBezTo>
                  <a:pt x="1442453" y="1326505"/>
                  <a:pt x="1531425" y="1332838"/>
                  <a:pt x="1506202" y="1393371"/>
                </a:cubicBezTo>
                <a:cubicBezTo>
                  <a:pt x="1499772" y="1408802"/>
                  <a:pt x="1477173" y="1409959"/>
                  <a:pt x="1462659" y="1418253"/>
                </a:cubicBezTo>
                <a:cubicBezTo>
                  <a:pt x="1450218" y="1360196"/>
                  <a:pt x="1404663" y="1299741"/>
                  <a:pt x="1425337" y="1244081"/>
                </a:cubicBezTo>
                <a:cubicBezTo>
                  <a:pt x="1510536" y="1014699"/>
                  <a:pt x="1562124" y="1009509"/>
                  <a:pt x="1711476" y="945502"/>
                </a:cubicBezTo>
                <a:cubicBezTo>
                  <a:pt x="1780329" y="995576"/>
                  <a:pt x="2003835" y="1141056"/>
                  <a:pt x="2003835" y="1231640"/>
                </a:cubicBezTo>
                <a:cubicBezTo>
                  <a:pt x="2003835" y="1332986"/>
                  <a:pt x="1900162" y="1405811"/>
                  <a:pt x="1848325" y="1492897"/>
                </a:cubicBezTo>
                <a:cubicBezTo>
                  <a:pt x="1796488" y="1490824"/>
                  <a:pt x="1733646" y="1518680"/>
                  <a:pt x="1692815" y="1486677"/>
                </a:cubicBezTo>
                <a:cubicBezTo>
                  <a:pt x="1534172" y="1362336"/>
                  <a:pt x="1653818" y="1238833"/>
                  <a:pt x="1711476" y="1119673"/>
                </a:cubicBezTo>
                <a:cubicBezTo>
                  <a:pt x="1765386" y="1132114"/>
                  <a:pt x="1829038" y="1123675"/>
                  <a:pt x="1873206" y="1156995"/>
                </a:cubicBezTo>
                <a:cubicBezTo>
                  <a:pt x="2064939" y="1301636"/>
                  <a:pt x="2060124" y="1367187"/>
                  <a:pt x="2115802" y="1555102"/>
                </a:cubicBezTo>
                <a:cubicBezTo>
                  <a:pt x="2103361" y="1577910"/>
                  <a:pt x="2102250" y="1613039"/>
                  <a:pt x="2078480" y="1623526"/>
                </a:cubicBezTo>
                <a:cubicBezTo>
                  <a:pt x="1992096" y="1661637"/>
                  <a:pt x="1826079" y="1645510"/>
                  <a:pt x="1736357" y="1642187"/>
                </a:cubicBezTo>
                <a:cubicBezTo>
                  <a:pt x="1865074" y="1568637"/>
                  <a:pt x="1791363" y="1604381"/>
                  <a:pt x="2084700" y="1561322"/>
                </a:cubicBezTo>
                <a:cubicBezTo>
                  <a:pt x="2208624" y="1543131"/>
                  <a:pt x="2333640" y="1533315"/>
                  <a:pt x="2457925" y="1517779"/>
                </a:cubicBezTo>
                <a:cubicBezTo>
                  <a:pt x="2482955" y="1514650"/>
                  <a:pt x="2507946" y="1510810"/>
                  <a:pt x="2532570" y="1505338"/>
                </a:cubicBezTo>
                <a:cubicBezTo>
                  <a:pt x="2545371" y="1502493"/>
                  <a:pt x="2557170" y="1496077"/>
                  <a:pt x="2569892" y="1492897"/>
                </a:cubicBezTo>
                <a:lnTo>
                  <a:pt x="2594774" y="1486677"/>
                </a:lnTo>
                <a:cubicBezTo>
                  <a:pt x="2613435" y="1490824"/>
                  <a:pt x="2631968" y="1495595"/>
                  <a:pt x="2650757" y="1499118"/>
                </a:cubicBezTo>
                <a:cubicBezTo>
                  <a:pt x="2700055" y="1508361"/>
                  <a:pt x="2709579" y="1497698"/>
                  <a:pt x="2669419" y="15177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50113AA6-D2FB-1A85-26D5-662A30957BDE}"/>
              </a:ext>
            </a:extLst>
          </p:cNvPr>
          <p:cNvCxnSpPr>
            <a:stCxn id="5" idx="67"/>
            <a:endCxn id="10" idx="1"/>
          </p:cNvCxnSpPr>
          <p:nvPr/>
        </p:nvCxnSpPr>
        <p:spPr>
          <a:xfrm flipV="1">
            <a:off x="6761584" y="3690851"/>
            <a:ext cx="73392" cy="60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D9F6E95-A3F5-066E-9238-15CA110548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0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21" name="Rectangle 212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23" name="Rectangle 212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5181601" y="634946"/>
            <a:ext cx="6368142" cy="1450757"/>
          </a:xfrm>
        </p:spPr>
        <p:txBody>
          <a:bodyPr>
            <a:normAutofit/>
          </a:bodyPr>
          <a:lstStyle/>
          <a:p>
            <a:r>
              <a:rPr lang="en-US" sz="5400">
                <a:solidFill>
                  <a:srgbClr val="2E474C"/>
                </a:solidFill>
              </a:rPr>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09" r="24071"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2125" name="Straight Connector 212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5181601" y="2198914"/>
            <a:ext cx="6368142" cy="3670180"/>
          </a:xfrm>
        </p:spPr>
        <p:txBody>
          <a:bodyPr>
            <a:normAutofit/>
          </a:bodyPr>
          <a:lstStyle/>
          <a:p>
            <a:pPr>
              <a:buFont typeface="Wingdings" panose="05000000000000000000" pitchFamily="2" charset="2"/>
              <a:buChar char="Ø"/>
            </a:pPr>
            <a:r>
              <a:rPr lang="en-US"/>
              <a:t>Complex and Inconsistent Process</a:t>
            </a:r>
          </a:p>
          <a:p>
            <a:pPr>
              <a:buFont typeface="Wingdings" panose="05000000000000000000" pitchFamily="2" charset="2"/>
              <a:buChar char="Ø"/>
            </a:pPr>
            <a:r>
              <a:rPr lang="en-US"/>
              <a:t>Drift-Prone</a:t>
            </a:r>
          </a:p>
          <a:p>
            <a:pPr>
              <a:buFont typeface="Wingdings" panose="05000000000000000000" pitchFamily="2" charset="2"/>
              <a:buChar char="Ø"/>
            </a:pPr>
            <a:r>
              <a:rPr lang="en-US"/>
              <a:t>Manual and Slow</a:t>
            </a:r>
          </a:p>
          <a:p>
            <a:pPr>
              <a:buFont typeface="Wingdings" panose="05000000000000000000" pitchFamily="2" charset="2"/>
              <a:buChar char="Ø"/>
            </a:pPr>
            <a:r>
              <a:rPr lang="en-US"/>
              <a:t>Poor feedback</a:t>
            </a:r>
          </a:p>
          <a:p>
            <a:pPr>
              <a:buFont typeface="Wingdings" panose="05000000000000000000" pitchFamily="2" charset="2"/>
              <a:buChar char="Ø"/>
            </a:pPr>
            <a:r>
              <a:rPr lang="en-US"/>
              <a:t>Difficult Disaster Recovery</a:t>
            </a:r>
          </a:p>
          <a:p>
            <a:endParaRPr lang="en-US"/>
          </a:p>
        </p:txBody>
      </p:sp>
      <p:pic>
        <p:nvPicPr>
          <p:cNvPr id="4" name="Picture 2" descr="Saxo Bank Welcomes More Female Clients Across All Offices as Globally, More  Women Continue to Invest in Higher Numbers | Financial IT">
            <a:extLst>
              <a:ext uri="{FF2B5EF4-FFF2-40B4-BE49-F238E27FC236}">
                <a16:creationId xmlns:a16="http://schemas.microsoft.com/office/drawing/2014/main" id="{A6E85951-A422-4674-9958-E7F8FAD2DD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63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094" name="Rectangle 309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6" name="Rectangle 309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98" name="Straight Connector 30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00" name="Rectangle 3099">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caling product design with Blueprint | by Palantir | Palantir Blog">
            <a:extLst>
              <a:ext uri="{FF2B5EF4-FFF2-40B4-BE49-F238E27FC236}">
                <a16:creationId xmlns:a16="http://schemas.microsoft.com/office/drawing/2014/main" id="{9FA2E3E6-7CDF-9E21-0DFF-7BDBCF559F1A}"/>
              </a:ext>
            </a:extLst>
          </p:cNvPr>
          <p:cNvPicPr>
            <a:picLocks noGrp="1" noChangeAspect="1" noChangeArrowheads="1"/>
          </p:cNvPicPr>
          <p:nvPr>
            <p:ph idx="1"/>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026E8-150C-33FC-339D-13615780CF6A}"/>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Saxo Service Blueprint</a:t>
            </a:r>
          </a:p>
        </p:txBody>
      </p:sp>
      <p:cxnSp>
        <p:nvCxnSpPr>
          <p:cNvPr id="3102" name="Straight Connector 3101">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C47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06" name="Rectangle 3105">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E568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76" name="Picture 4" descr="GitOps | Liquibase Solutions for Database GitOps">
            <a:extLst>
              <a:ext uri="{FF2B5EF4-FFF2-40B4-BE49-F238E27FC236}">
                <a16:creationId xmlns:a16="http://schemas.microsoft.com/office/drawing/2014/main" id="{39DAE34C-0C5C-499A-191C-55003C26A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2513">
            <a:off x="3669852" y="244916"/>
            <a:ext cx="5784423" cy="3036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FDDA05C7-ADBE-92AC-C01E-37807FAD22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62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EC1F-B72F-3E45-7F6E-18BF1894F509}"/>
              </a:ext>
            </a:extLst>
          </p:cNvPr>
          <p:cNvSpPr>
            <a:spLocks noGrp="1"/>
          </p:cNvSpPr>
          <p:nvPr>
            <p:ph type="title"/>
          </p:nvPr>
        </p:nvSpPr>
        <p:spPr/>
        <p:txBody>
          <a:bodyPr/>
          <a:lstStyle/>
          <a:p>
            <a:r>
              <a:rPr lang="en-US">
                <a:solidFill>
                  <a:schemeClr val="tx1"/>
                </a:solidFill>
              </a:rPr>
              <a:t>Saxo Service Blueprint</a:t>
            </a:r>
          </a:p>
        </p:txBody>
      </p:sp>
      <p:pic>
        <p:nvPicPr>
          <p:cNvPr id="5126" name="Picture 6" descr="Government Efficiency and Accountability Review Board (GEAR) - State of  Delaware">
            <a:extLst>
              <a:ext uri="{FF2B5EF4-FFF2-40B4-BE49-F238E27FC236}">
                <a16:creationId xmlns:a16="http://schemas.microsoft.com/office/drawing/2014/main" id="{C01DED91-7904-BBAE-3D0E-055782FF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C5E65FF5-FF0A-3466-C3C6-DA5226865F2B}"/>
              </a:ext>
            </a:extLst>
          </p:cNvPr>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Arrow: Left 4">
            <a:extLst>
              <a:ext uri="{FF2B5EF4-FFF2-40B4-BE49-F238E27FC236}">
                <a16:creationId xmlns:a16="http://schemas.microsoft.com/office/drawing/2014/main" id="{E5AA5A32-4F7C-D5B6-6F97-0E4D4128D6EE}"/>
              </a:ext>
            </a:extLst>
          </p:cNvPr>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8" name="Picture 8" descr="Rocket spaceship clipart design illustration 9394204 PNG">
            <a:extLst>
              <a:ext uri="{FF2B5EF4-FFF2-40B4-BE49-F238E27FC236}">
                <a16:creationId xmlns:a16="http://schemas.microsoft.com/office/drawing/2014/main" id="{35318938-9EFD-DCB7-E295-1C4C0C8D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op Icons &amp; Symbols">
            <a:extLst>
              <a:ext uri="{FF2B5EF4-FFF2-40B4-BE49-F238E27FC236}">
                <a16:creationId xmlns:a16="http://schemas.microsoft.com/office/drawing/2014/main" id="{F93CF697-FB25-D30C-3AB5-E18131FE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op Icons &amp; Symbols">
            <a:extLst>
              <a:ext uri="{FF2B5EF4-FFF2-40B4-BE49-F238E27FC236}">
                <a16:creationId xmlns:a16="http://schemas.microsoft.com/office/drawing/2014/main" id="{A79C5BA8-1B6E-67F4-E25B-690C7C5F2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3FD9833-36D9-F600-EB2A-BEF01A283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ument Flat Circular Flat icon">
            <a:extLst>
              <a:ext uri="{FF2B5EF4-FFF2-40B4-BE49-F238E27FC236}">
                <a16:creationId xmlns:a16="http://schemas.microsoft.com/office/drawing/2014/main" id="{BE34876E-5870-5126-8ED5-C78A20119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1F3FB-76F7-E216-D0E3-D062B5A0A5D1}"/>
              </a:ext>
            </a:extLst>
          </p:cNvPr>
          <p:cNvSpPr txBox="1"/>
          <p:nvPr/>
        </p:nvSpPr>
        <p:spPr>
          <a:xfrm>
            <a:off x="2202952" y="3006121"/>
            <a:ext cx="633315" cy="276999"/>
          </a:xfrm>
          <a:prstGeom prst="rect">
            <a:avLst/>
          </a:prstGeom>
          <a:noFill/>
        </p:spPr>
        <p:txBody>
          <a:bodyPr wrap="none" rtlCol="0">
            <a:spAutoFit/>
          </a:bodyPr>
          <a:lstStyle/>
          <a:p>
            <a:r>
              <a:rPr lang="en-US" sz="1200"/>
              <a:t>Service</a:t>
            </a:r>
          </a:p>
        </p:txBody>
      </p:sp>
    </p:spTree>
    <p:extLst>
      <p:ext uri="{BB962C8B-B14F-4D97-AF65-F5344CB8AC3E}">
        <p14:creationId xmlns:p14="http://schemas.microsoft.com/office/powerpoint/2010/main" val="58851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may work </a:t>
            </a:r>
            <a:r>
              <a:rPr lang="en-US">
                <a:sym typeface="Wingdings" panose="05000000000000000000" pitchFamily="2" charset="2"/>
              </a:rPr>
              <a:t></a:t>
            </a:r>
            <a:endParaRPr lang="en-US"/>
          </a:p>
        </p:txBody>
      </p:sp>
      <p:pic>
        <p:nvPicPr>
          <p:cNvPr id="5122" name="Picture 2" descr="Happy Developers, Successful Projects: A Guide To Enhancing DevEx In Your  Team | Nile Bits">
            <a:extLst>
              <a:ext uri="{FF2B5EF4-FFF2-40B4-BE49-F238E27FC236}">
                <a16:creationId xmlns:a16="http://schemas.microsoft.com/office/drawing/2014/main" id="{07A33D2C-5F2A-55B7-296C-9411FF7F0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4" r="24100"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a:t> Simple and Consistent Target – Git</a:t>
            </a:r>
          </a:p>
          <a:p>
            <a:pPr>
              <a:buFont typeface="Wingdings" panose="05000000000000000000" pitchFamily="2" charset="2"/>
              <a:buChar char="v"/>
            </a:pPr>
            <a:r>
              <a:rPr lang="en-US"/>
              <a:t> Constant Reconcile</a:t>
            </a:r>
          </a:p>
          <a:p>
            <a:pPr>
              <a:buFont typeface="Wingdings" panose="05000000000000000000" pitchFamily="2" charset="2"/>
              <a:buChar char="v"/>
            </a:pPr>
            <a:r>
              <a:rPr lang="en-US"/>
              <a:t> Automatic and Fast</a:t>
            </a:r>
          </a:p>
          <a:p>
            <a:pPr>
              <a:buFont typeface="Wingdings" panose="05000000000000000000" pitchFamily="2" charset="2"/>
              <a:buChar char="v"/>
            </a:pPr>
            <a:r>
              <a:rPr lang="en-US"/>
              <a:t> Status visible at </a:t>
            </a:r>
            <a:r>
              <a:rPr lang="en-US" err="1"/>
              <a:t>DevReach</a:t>
            </a:r>
            <a:r>
              <a:rPr lang="en-US"/>
              <a:t> and Kubernetes</a:t>
            </a:r>
          </a:p>
          <a:p>
            <a:pPr>
              <a:buFont typeface="Wingdings" panose="05000000000000000000" pitchFamily="2" charset="2"/>
              <a:buChar char="v"/>
            </a:pPr>
            <a:r>
              <a:rPr lang="en-US"/>
              <a:t> Built-in Disaster Recovery</a:t>
            </a:r>
          </a:p>
          <a:p>
            <a:endParaRPr lang="en-US"/>
          </a:p>
        </p:txBody>
      </p:sp>
      <p:sp>
        <p:nvSpPr>
          <p:cNvPr id="5131" name="Rectangle 513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2" descr="Saxo Bank Welcomes More Female Clients Across All Offices as Globally, More  Women Continue to Invest in Higher Numbers | Financial IT">
            <a:extLst>
              <a:ext uri="{FF2B5EF4-FFF2-40B4-BE49-F238E27FC236}">
                <a16:creationId xmlns:a16="http://schemas.microsoft.com/office/drawing/2014/main" id="{B2AF15B5-75E4-A9EA-5AAD-86A63A8C07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987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software components&#10;&#10;Description automatically generated">
            <a:extLst>
              <a:ext uri="{FF2B5EF4-FFF2-40B4-BE49-F238E27FC236}">
                <a16:creationId xmlns:a16="http://schemas.microsoft.com/office/drawing/2014/main" id="{4094A2A3-D1B1-6853-6B7B-0EB3E2716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7804" y="546008"/>
            <a:ext cx="11534252" cy="54140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Welcomes More Female Clients Across All Offices as Globally, More  Women Continue to Invest in Higher Numbers | Financial IT">
            <a:extLst>
              <a:ext uri="{FF2B5EF4-FFF2-40B4-BE49-F238E27FC236}">
                <a16:creationId xmlns:a16="http://schemas.microsoft.com/office/drawing/2014/main" id="{1D86AB5B-C403-F4F7-3DC2-16ED23649A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8036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Retrospect</Template>
  <TotalTime>0</TotalTime>
  <Words>349</Words>
  <Application>Microsoft Office PowerPoint</Application>
  <PresentationFormat>Widescreen</PresentationFormat>
  <Paragraphs>81</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Segoe UI</vt:lpstr>
      <vt:lpstr>Wingdings</vt:lpstr>
      <vt:lpstr>Retrospect</vt:lpstr>
      <vt:lpstr>Saxo Service Blueprint: Present and Future </vt:lpstr>
      <vt:lpstr>Enterprise Foundation Engineering</vt:lpstr>
      <vt:lpstr>What doesn’t work</vt:lpstr>
      <vt:lpstr>What doesn’t work</vt:lpstr>
      <vt:lpstr>What doesn’t work</vt:lpstr>
      <vt:lpstr>Saxo Service Blueprint</vt:lpstr>
      <vt:lpstr>Saxo Service Blueprint</vt:lpstr>
      <vt:lpstr>What may work </vt:lpstr>
      <vt:lpstr>PowerPoint Presentation</vt:lpstr>
      <vt:lpstr>Saxo Blueprint Operators</vt:lpstr>
      <vt:lpstr>Operator Pattern</vt:lpstr>
      <vt:lpstr>Automation &amp; Identity Access Management</vt:lpstr>
      <vt:lpstr>Organizational Structure</vt:lpstr>
      <vt:lpstr>Organizational Structure</vt:lpstr>
      <vt:lpstr>Organizational Structure</vt:lpstr>
      <vt:lpstr>Collaboration</vt:lpstr>
      <vt:lpstr>Collaboration</vt:lpstr>
      <vt:lpstr>Q &amp; A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Saxo Service Blueprint</dc:title>
  <dc:creator>Jinhong Brejnholt (JINB)</dc:creator>
  <cp:lastModifiedBy>Jimmi Anker Hested (JIMH)</cp:lastModifiedBy>
  <cp:revision>4</cp:revision>
  <dcterms:created xsi:type="dcterms:W3CDTF">2023-08-26T19:29:50Z</dcterms:created>
  <dcterms:modified xsi:type="dcterms:W3CDTF">2024-09-19T20:41:02Z</dcterms:modified>
</cp:coreProperties>
</file>